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308" r:id="rId3"/>
    <p:sldId id="309" r:id="rId4"/>
    <p:sldId id="281" r:id="rId5"/>
    <p:sldId id="256" r:id="rId6"/>
    <p:sldId id="299" r:id="rId7"/>
    <p:sldId id="300" r:id="rId8"/>
    <p:sldId id="301" r:id="rId9"/>
    <p:sldId id="336" r:id="rId10"/>
    <p:sldId id="339" r:id="rId11"/>
    <p:sldId id="338" r:id="rId12"/>
    <p:sldId id="340" r:id="rId13"/>
    <p:sldId id="262" r:id="rId14"/>
    <p:sldId id="287" r:id="rId15"/>
    <p:sldId id="288" r:id="rId16"/>
    <p:sldId id="286" r:id="rId17"/>
    <p:sldId id="303" r:id="rId18"/>
    <p:sldId id="304" r:id="rId19"/>
    <p:sldId id="257" r:id="rId20"/>
    <p:sldId id="305" r:id="rId21"/>
    <p:sldId id="341" r:id="rId22"/>
    <p:sldId id="30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Spring Force</a:t>
            </a:r>
            <a:r>
              <a:rPr lang="en-US" sz="1800" baseline="0" dirty="0"/>
              <a:t> vs. Stretch Length</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Sheet1!$A$3:$A$6</c:f>
              <c:numCache>
                <c:formatCode>General</c:formatCode>
                <c:ptCount val="4"/>
                <c:pt idx="0">
                  <c:v>0</c:v>
                </c:pt>
                <c:pt idx="1">
                  <c:v>0.1</c:v>
                </c:pt>
                <c:pt idx="2">
                  <c:v>0.2</c:v>
                </c:pt>
                <c:pt idx="3">
                  <c:v>0.3</c:v>
                </c:pt>
              </c:numCache>
            </c:numRef>
          </c:xVal>
          <c:yVal>
            <c:numRef>
              <c:f>Sheet1!$B$3:$B$6</c:f>
              <c:numCache>
                <c:formatCode>General</c:formatCode>
                <c:ptCount val="4"/>
                <c:pt idx="0">
                  <c:v>0</c:v>
                </c:pt>
                <c:pt idx="1">
                  <c:v>1</c:v>
                </c:pt>
                <c:pt idx="2">
                  <c:v>2</c:v>
                </c:pt>
                <c:pt idx="3">
                  <c:v>3</c:v>
                </c:pt>
              </c:numCache>
            </c:numRef>
          </c:yVal>
          <c:smooth val="0"/>
          <c:extLst>
            <c:ext xmlns:c16="http://schemas.microsoft.com/office/drawing/2014/chart" uri="{C3380CC4-5D6E-409C-BE32-E72D297353CC}">
              <c16:uniqueId val="{00000000-08D2-420B-B0DD-576EE989C3DD}"/>
            </c:ext>
          </c:extLst>
        </c:ser>
        <c:dLbls>
          <c:showLegendKey val="0"/>
          <c:showVal val="0"/>
          <c:showCatName val="0"/>
          <c:showSerName val="0"/>
          <c:showPercent val="0"/>
          <c:showBubbleSize val="0"/>
        </c:dLbls>
        <c:axId val="433536096"/>
        <c:axId val="433537408"/>
      </c:scatterChart>
      <c:valAx>
        <c:axId val="433536096"/>
        <c:scaling>
          <c:orientation val="minMax"/>
          <c:max val="0.4"/>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Stretch Length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7408"/>
        <c:crosses val="autoZero"/>
        <c:crossBetween val="midCat"/>
      </c:valAx>
      <c:valAx>
        <c:axId val="43353740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Applied Force  (N)</a:t>
                </a:r>
              </a:p>
            </c:rich>
          </c:tx>
          <c:layout>
            <c:manualLayout>
              <c:xMode val="edge"/>
              <c:yMode val="edge"/>
              <c:x val="1.1111111111111112E-2"/>
              <c:y val="0.30027012248468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60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Spring Force</a:t>
            </a:r>
            <a:r>
              <a:rPr lang="en-US" sz="1800" baseline="0" dirty="0"/>
              <a:t> vs. Stretch Length</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Sheet1!$A$3:$A$6</c:f>
              <c:numCache>
                <c:formatCode>General</c:formatCode>
                <c:ptCount val="4"/>
                <c:pt idx="0">
                  <c:v>0</c:v>
                </c:pt>
                <c:pt idx="1">
                  <c:v>0.1</c:v>
                </c:pt>
                <c:pt idx="2">
                  <c:v>0.2</c:v>
                </c:pt>
                <c:pt idx="3">
                  <c:v>0.3</c:v>
                </c:pt>
              </c:numCache>
            </c:numRef>
          </c:xVal>
          <c:yVal>
            <c:numRef>
              <c:f>Sheet1!$B$3:$B$6</c:f>
              <c:numCache>
                <c:formatCode>General</c:formatCode>
                <c:ptCount val="4"/>
                <c:pt idx="0">
                  <c:v>0</c:v>
                </c:pt>
                <c:pt idx="1">
                  <c:v>1</c:v>
                </c:pt>
                <c:pt idx="2">
                  <c:v>2</c:v>
                </c:pt>
                <c:pt idx="3">
                  <c:v>3</c:v>
                </c:pt>
              </c:numCache>
            </c:numRef>
          </c:yVal>
          <c:smooth val="0"/>
          <c:extLst>
            <c:ext xmlns:c16="http://schemas.microsoft.com/office/drawing/2014/chart" uri="{C3380CC4-5D6E-409C-BE32-E72D297353CC}">
              <c16:uniqueId val="{00000000-B602-46F5-9C0E-61D7ADD57AAE}"/>
            </c:ext>
          </c:extLst>
        </c:ser>
        <c:dLbls>
          <c:showLegendKey val="0"/>
          <c:showVal val="0"/>
          <c:showCatName val="0"/>
          <c:showSerName val="0"/>
          <c:showPercent val="0"/>
          <c:showBubbleSize val="0"/>
        </c:dLbls>
        <c:axId val="433536096"/>
        <c:axId val="433537408"/>
      </c:scatterChart>
      <c:valAx>
        <c:axId val="433536096"/>
        <c:scaling>
          <c:orientation val="minMax"/>
          <c:max val="0.4"/>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Stretch Length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7408"/>
        <c:crosses val="autoZero"/>
        <c:crossBetween val="midCat"/>
      </c:valAx>
      <c:valAx>
        <c:axId val="43353740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Applied Force  (N)</a:t>
                </a:r>
              </a:p>
            </c:rich>
          </c:tx>
          <c:layout>
            <c:manualLayout>
              <c:xMode val="edge"/>
              <c:yMode val="edge"/>
              <c:x val="1.1111111111111112E-2"/>
              <c:y val="0.30027012248468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60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Spring Force</a:t>
            </a:r>
            <a:r>
              <a:rPr lang="en-US" sz="1800" baseline="0" dirty="0"/>
              <a:t> vs. Stretch Length</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Sheet1!$A$3:$A$6</c:f>
              <c:numCache>
                <c:formatCode>General</c:formatCode>
                <c:ptCount val="4"/>
                <c:pt idx="0">
                  <c:v>0</c:v>
                </c:pt>
                <c:pt idx="1">
                  <c:v>0.1</c:v>
                </c:pt>
                <c:pt idx="2">
                  <c:v>0.2</c:v>
                </c:pt>
                <c:pt idx="3">
                  <c:v>0.3</c:v>
                </c:pt>
              </c:numCache>
            </c:numRef>
          </c:xVal>
          <c:yVal>
            <c:numRef>
              <c:f>Sheet1!$B$3:$B$6</c:f>
              <c:numCache>
                <c:formatCode>General</c:formatCode>
                <c:ptCount val="4"/>
                <c:pt idx="0">
                  <c:v>0</c:v>
                </c:pt>
                <c:pt idx="1">
                  <c:v>1</c:v>
                </c:pt>
                <c:pt idx="2">
                  <c:v>2</c:v>
                </c:pt>
                <c:pt idx="3">
                  <c:v>3</c:v>
                </c:pt>
              </c:numCache>
            </c:numRef>
          </c:yVal>
          <c:smooth val="0"/>
          <c:extLst>
            <c:ext xmlns:c16="http://schemas.microsoft.com/office/drawing/2014/chart" uri="{C3380CC4-5D6E-409C-BE32-E72D297353CC}">
              <c16:uniqueId val="{00000000-181F-4695-B272-C7EDC54A303D}"/>
            </c:ext>
          </c:extLst>
        </c:ser>
        <c:dLbls>
          <c:showLegendKey val="0"/>
          <c:showVal val="0"/>
          <c:showCatName val="0"/>
          <c:showSerName val="0"/>
          <c:showPercent val="0"/>
          <c:showBubbleSize val="0"/>
        </c:dLbls>
        <c:axId val="433536096"/>
        <c:axId val="433537408"/>
      </c:scatterChart>
      <c:valAx>
        <c:axId val="433536096"/>
        <c:scaling>
          <c:orientation val="minMax"/>
          <c:max val="0.4"/>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Stretch Length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7408"/>
        <c:crosses val="autoZero"/>
        <c:crossBetween val="midCat"/>
      </c:valAx>
      <c:valAx>
        <c:axId val="43353740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Applied Force  (N)</a:t>
                </a:r>
              </a:p>
            </c:rich>
          </c:tx>
          <c:layout>
            <c:manualLayout>
              <c:xMode val="edge"/>
              <c:yMode val="edge"/>
              <c:x val="1.1111111111111112E-2"/>
              <c:y val="0.30027012248468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60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Spring Force</a:t>
            </a:r>
            <a:r>
              <a:rPr lang="en-US" sz="1800" baseline="0" dirty="0"/>
              <a:t> vs. Stretch Length</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38100">
                <a:solidFill>
                  <a:schemeClr val="accent1"/>
                </a:solidFill>
              </a:ln>
              <a:effectLst/>
            </c:spPr>
          </c:marker>
          <c:xVal>
            <c:numRef>
              <c:f>Sheet1!$A$3:$A$6</c:f>
              <c:numCache>
                <c:formatCode>General</c:formatCode>
                <c:ptCount val="4"/>
                <c:pt idx="0">
                  <c:v>0</c:v>
                </c:pt>
                <c:pt idx="1">
                  <c:v>0.1</c:v>
                </c:pt>
                <c:pt idx="2">
                  <c:v>0.2</c:v>
                </c:pt>
                <c:pt idx="3">
                  <c:v>0.3</c:v>
                </c:pt>
              </c:numCache>
            </c:numRef>
          </c:xVal>
          <c:yVal>
            <c:numRef>
              <c:f>Sheet1!$B$3:$B$6</c:f>
              <c:numCache>
                <c:formatCode>General</c:formatCode>
                <c:ptCount val="4"/>
                <c:pt idx="0">
                  <c:v>0</c:v>
                </c:pt>
                <c:pt idx="1">
                  <c:v>1</c:v>
                </c:pt>
                <c:pt idx="2">
                  <c:v>2</c:v>
                </c:pt>
                <c:pt idx="3">
                  <c:v>3</c:v>
                </c:pt>
              </c:numCache>
            </c:numRef>
          </c:yVal>
          <c:smooth val="0"/>
          <c:extLst>
            <c:ext xmlns:c16="http://schemas.microsoft.com/office/drawing/2014/chart" uri="{C3380CC4-5D6E-409C-BE32-E72D297353CC}">
              <c16:uniqueId val="{00000000-181F-4695-B272-C7EDC54A303D}"/>
            </c:ext>
          </c:extLst>
        </c:ser>
        <c:dLbls>
          <c:showLegendKey val="0"/>
          <c:showVal val="0"/>
          <c:showCatName val="0"/>
          <c:showSerName val="0"/>
          <c:showPercent val="0"/>
          <c:showBubbleSize val="0"/>
        </c:dLbls>
        <c:axId val="433536096"/>
        <c:axId val="433537408"/>
      </c:scatterChart>
      <c:valAx>
        <c:axId val="433536096"/>
        <c:scaling>
          <c:orientation val="minMax"/>
          <c:max val="0.4"/>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Stretch Length  (m)</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7408"/>
        <c:crosses val="autoZero"/>
        <c:crossBetween val="midCat"/>
      </c:valAx>
      <c:valAx>
        <c:axId val="43353740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Applied Force  (N)</a:t>
                </a:r>
              </a:p>
            </c:rich>
          </c:tx>
          <c:layout>
            <c:manualLayout>
              <c:xMode val="edge"/>
              <c:yMode val="edge"/>
              <c:x val="1.1111111111111112E-2"/>
              <c:y val="0.3002701224846894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5360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t>Extension Spring (k)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Sheet1!$A$20:$A$29</c:f>
              <c:numCache>
                <c:formatCode>General</c:formatCode>
                <c:ptCount val="10"/>
                <c:pt idx="0">
                  <c:v>0.01</c:v>
                </c:pt>
                <c:pt idx="1">
                  <c:v>0.02</c:v>
                </c:pt>
                <c:pt idx="2">
                  <c:v>0.03</c:v>
                </c:pt>
                <c:pt idx="3">
                  <c:v>0.04</c:v>
                </c:pt>
                <c:pt idx="4">
                  <c:v>0.05</c:v>
                </c:pt>
                <c:pt idx="5">
                  <c:v>0.06</c:v>
                </c:pt>
                <c:pt idx="6">
                  <c:v>7.0000000000000007E-2</c:v>
                </c:pt>
                <c:pt idx="7">
                  <c:v>0.08</c:v>
                </c:pt>
                <c:pt idx="8">
                  <c:v>0.09</c:v>
                </c:pt>
                <c:pt idx="9">
                  <c:v>0.1</c:v>
                </c:pt>
              </c:numCache>
            </c:numRef>
          </c:xVal>
          <c:yVal>
            <c:numRef>
              <c:f>Sheet1!$E$20:$E$29</c:f>
              <c:numCache>
                <c:formatCode>0</c:formatCode>
                <c:ptCount val="10"/>
                <c:pt idx="0" formatCode="General">
                  <c:v>120</c:v>
                </c:pt>
                <c:pt idx="1">
                  <c:v>114.99999999999999</c:v>
                </c:pt>
                <c:pt idx="2">
                  <c:v>116.66666666666667</c:v>
                </c:pt>
                <c:pt idx="3">
                  <c:v>117.5</c:v>
                </c:pt>
                <c:pt idx="4">
                  <c:v>118</c:v>
                </c:pt>
                <c:pt idx="5">
                  <c:v>115.00000000000001</c:v>
                </c:pt>
                <c:pt idx="6">
                  <c:v>112.85714285714285</c:v>
                </c:pt>
                <c:pt idx="7">
                  <c:v>113.75</c:v>
                </c:pt>
                <c:pt idx="8">
                  <c:v>113.33333333333333</c:v>
                </c:pt>
                <c:pt idx="9">
                  <c:v>115</c:v>
                </c:pt>
              </c:numCache>
            </c:numRef>
          </c:yVal>
          <c:smooth val="0"/>
          <c:extLst>
            <c:ext xmlns:c16="http://schemas.microsoft.com/office/drawing/2014/chart" uri="{C3380CC4-5D6E-409C-BE32-E72D297353CC}">
              <c16:uniqueId val="{00000000-ED42-419B-BA76-788DA04546F9}"/>
            </c:ext>
          </c:extLst>
        </c:ser>
        <c:dLbls>
          <c:showLegendKey val="0"/>
          <c:showVal val="0"/>
          <c:showCatName val="0"/>
          <c:showSerName val="0"/>
          <c:showPercent val="0"/>
          <c:showBubbleSize val="0"/>
        </c:dLbls>
        <c:axId val="506862344"/>
        <c:axId val="506871200"/>
      </c:scatterChart>
      <c:valAx>
        <c:axId val="506862344"/>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Stretch Length  (m)</a:t>
                </a:r>
              </a:p>
            </c:rich>
          </c:tx>
          <c:layout>
            <c:manualLayout>
              <c:xMode val="edge"/>
              <c:yMode val="edge"/>
              <c:x val="0.39134651581676572"/>
              <c:y val="0.911751308518044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871200"/>
        <c:crosses val="autoZero"/>
        <c:crossBetween val="midCat"/>
      </c:valAx>
      <c:valAx>
        <c:axId val="506871200"/>
        <c:scaling>
          <c:orientation val="minMax"/>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Spring Constant  (N/m)</a:t>
                </a:r>
              </a:p>
            </c:rich>
          </c:tx>
          <c:layout>
            <c:manualLayout>
              <c:xMode val="edge"/>
              <c:yMode val="edge"/>
              <c:x val="1.3888888888888888E-2"/>
              <c:y val="0.2461034558180227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86234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Extension Spring</a:t>
            </a:r>
            <a:r>
              <a:rPr lang="en-US" sz="1800" baseline="0"/>
              <a:t> (Force)</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Sheet1!$A$19:$A$29</c:f>
              <c:numCache>
                <c:formatCode>General</c:formatCode>
                <c:ptCount val="11"/>
                <c:pt idx="0">
                  <c:v>0</c:v>
                </c:pt>
                <c:pt idx="1">
                  <c:v>0.01</c:v>
                </c:pt>
                <c:pt idx="2">
                  <c:v>0.02</c:v>
                </c:pt>
                <c:pt idx="3">
                  <c:v>0.03</c:v>
                </c:pt>
                <c:pt idx="4">
                  <c:v>0.04</c:v>
                </c:pt>
                <c:pt idx="5">
                  <c:v>0.05</c:v>
                </c:pt>
                <c:pt idx="6">
                  <c:v>0.06</c:v>
                </c:pt>
                <c:pt idx="7">
                  <c:v>7.0000000000000007E-2</c:v>
                </c:pt>
                <c:pt idx="8">
                  <c:v>0.08</c:v>
                </c:pt>
                <c:pt idx="9">
                  <c:v>0.09</c:v>
                </c:pt>
                <c:pt idx="10">
                  <c:v>0.1</c:v>
                </c:pt>
              </c:numCache>
            </c:numRef>
          </c:xVal>
          <c:yVal>
            <c:numRef>
              <c:f>Sheet1!$D$19:$D$29</c:f>
              <c:numCache>
                <c:formatCode>General</c:formatCode>
                <c:ptCount val="11"/>
                <c:pt idx="0">
                  <c:v>0</c:v>
                </c:pt>
                <c:pt idx="1">
                  <c:v>1.2</c:v>
                </c:pt>
                <c:pt idx="2">
                  <c:v>2.2999999999999998</c:v>
                </c:pt>
                <c:pt idx="3">
                  <c:v>3.5</c:v>
                </c:pt>
                <c:pt idx="4">
                  <c:v>4.7</c:v>
                </c:pt>
                <c:pt idx="5">
                  <c:v>5.9</c:v>
                </c:pt>
                <c:pt idx="6">
                  <c:v>6.9</c:v>
                </c:pt>
                <c:pt idx="7">
                  <c:v>7.9</c:v>
                </c:pt>
                <c:pt idx="8">
                  <c:v>9.1</c:v>
                </c:pt>
                <c:pt idx="9">
                  <c:v>10.199999999999999</c:v>
                </c:pt>
                <c:pt idx="10">
                  <c:v>11.5</c:v>
                </c:pt>
              </c:numCache>
            </c:numRef>
          </c:yVal>
          <c:smooth val="0"/>
          <c:extLst>
            <c:ext xmlns:c16="http://schemas.microsoft.com/office/drawing/2014/chart" uri="{C3380CC4-5D6E-409C-BE32-E72D297353CC}">
              <c16:uniqueId val="{00000000-F246-40A4-9C04-009033A0CCC2}"/>
            </c:ext>
          </c:extLst>
        </c:ser>
        <c:dLbls>
          <c:showLegendKey val="0"/>
          <c:showVal val="0"/>
          <c:showCatName val="0"/>
          <c:showSerName val="0"/>
          <c:showPercent val="0"/>
          <c:showBubbleSize val="0"/>
        </c:dLbls>
        <c:axId val="513787232"/>
        <c:axId val="513785264"/>
      </c:scatterChart>
      <c:valAx>
        <c:axId val="513787232"/>
        <c:scaling>
          <c:orientation val="minMax"/>
          <c:max val="0.12000000000000001"/>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dirty="0"/>
                  <a:t>Stretch Length  (m)</a:t>
                </a:r>
              </a:p>
            </c:rich>
          </c:tx>
          <c:layout>
            <c:manualLayout>
              <c:xMode val="edge"/>
              <c:yMode val="edge"/>
              <c:x val="0.37881084381682978"/>
              <c:y val="0.9003302833553730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785264"/>
        <c:crosses val="autoZero"/>
        <c:crossBetween val="midCat"/>
      </c:valAx>
      <c:valAx>
        <c:axId val="513785264"/>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Force</a:t>
                </a:r>
                <a:r>
                  <a:rPr lang="en-US" sz="1200" baseline="0"/>
                  <a:t>  (N)</a:t>
                </a:r>
                <a:endParaRPr lang="en-US" sz="1200"/>
              </a:p>
            </c:rich>
          </c:tx>
          <c:layout>
            <c:manualLayout>
              <c:xMode val="edge"/>
              <c:yMode val="edge"/>
              <c:x val="1.9444444444444445E-2"/>
              <c:y val="0.3906404928550598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78723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t>Bungie (Force)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38100" cap="rnd">
              <a:solidFill>
                <a:schemeClr val="accent1"/>
              </a:solidFill>
              <a:round/>
            </a:ln>
            <a:effectLst/>
          </c:spPr>
          <c:marker>
            <c:symbol val="circle"/>
            <c:size val="5"/>
            <c:spPr>
              <a:solidFill>
                <a:schemeClr val="accent1"/>
              </a:solidFill>
              <a:ln w="50800">
                <a:solidFill>
                  <a:schemeClr val="accent1"/>
                </a:solidFill>
              </a:ln>
              <a:effectLst/>
            </c:spPr>
          </c:marker>
          <c:xVal>
            <c:numRef>
              <c:f>Sheet1!$A$4:$A$14</c:f>
              <c:numCache>
                <c:formatCode>General</c:formatCode>
                <c:ptCount val="11"/>
                <c:pt idx="0">
                  <c:v>0.02</c:v>
                </c:pt>
                <c:pt idx="1">
                  <c:v>0.04</c:v>
                </c:pt>
                <c:pt idx="2">
                  <c:v>0.06</c:v>
                </c:pt>
                <c:pt idx="3">
                  <c:v>0.08</c:v>
                </c:pt>
                <c:pt idx="4">
                  <c:v>0.1</c:v>
                </c:pt>
                <c:pt idx="5">
                  <c:v>0.12</c:v>
                </c:pt>
                <c:pt idx="6">
                  <c:v>0.2</c:v>
                </c:pt>
                <c:pt idx="7">
                  <c:v>0.3</c:v>
                </c:pt>
                <c:pt idx="8">
                  <c:v>0.4</c:v>
                </c:pt>
                <c:pt idx="9">
                  <c:v>0.5</c:v>
                </c:pt>
                <c:pt idx="10">
                  <c:v>0.6</c:v>
                </c:pt>
              </c:numCache>
            </c:numRef>
          </c:xVal>
          <c:yVal>
            <c:numRef>
              <c:f>Sheet1!$C$4:$C$14</c:f>
              <c:numCache>
                <c:formatCode>0.0</c:formatCode>
                <c:ptCount val="11"/>
                <c:pt idx="0">
                  <c:v>10</c:v>
                </c:pt>
                <c:pt idx="1">
                  <c:v>12</c:v>
                </c:pt>
                <c:pt idx="2">
                  <c:v>14</c:v>
                </c:pt>
                <c:pt idx="3">
                  <c:v>15</c:v>
                </c:pt>
                <c:pt idx="4">
                  <c:v>16.5</c:v>
                </c:pt>
                <c:pt idx="5">
                  <c:v>18</c:v>
                </c:pt>
                <c:pt idx="6">
                  <c:v>22</c:v>
                </c:pt>
                <c:pt idx="7">
                  <c:v>26</c:v>
                </c:pt>
                <c:pt idx="8">
                  <c:v>30</c:v>
                </c:pt>
                <c:pt idx="9">
                  <c:v>35</c:v>
                </c:pt>
                <c:pt idx="10">
                  <c:v>40</c:v>
                </c:pt>
              </c:numCache>
            </c:numRef>
          </c:yVal>
          <c:smooth val="0"/>
          <c:extLst>
            <c:ext xmlns:c16="http://schemas.microsoft.com/office/drawing/2014/chart" uri="{C3380CC4-5D6E-409C-BE32-E72D297353CC}">
              <c16:uniqueId val="{00000000-B998-4ADE-ADCB-BFC545E8DC09}"/>
            </c:ext>
          </c:extLst>
        </c:ser>
        <c:dLbls>
          <c:showLegendKey val="0"/>
          <c:showVal val="0"/>
          <c:showCatName val="0"/>
          <c:showSerName val="0"/>
          <c:showPercent val="0"/>
          <c:showBubbleSize val="0"/>
        </c:dLbls>
        <c:axId val="479468856"/>
        <c:axId val="479465576"/>
      </c:scatterChart>
      <c:valAx>
        <c:axId val="4794688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Stretch Length  (m)</a:t>
                </a:r>
              </a:p>
            </c:rich>
          </c:tx>
          <c:layout>
            <c:manualLayout>
              <c:xMode val="edge"/>
              <c:yMode val="edge"/>
              <c:x val="0.46959601924759403"/>
              <c:y val="0.8905092592592590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465576"/>
        <c:crosses val="autoZero"/>
        <c:crossBetween val="midCat"/>
      </c:valAx>
      <c:valAx>
        <c:axId val="479465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Force  (N)</a:t>
                </a:r>
              </a:p>
            </c:rich>
          </c:tx>
          <c:layout>
            <c:manualLayout>
              <c:xMode val="edge"/>
              <c:yMode val="edge"/>
              <c:x val="1.3888888888888888E-2"/>
              <c:y val="0.38962197433654117"/>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4688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Rubber Band Force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76200">
                <a:solidFill>
                  <a:schemeClr val="accent1"/>
                </a:solidFill>
              </a:ln>
              <a:effectLst/>
            </c:spPr>
          </c:marker>
          <c:xVal>
            <c:numRef>
              <c:f>Sheet1!$B$7:$B$12</c:f>
              <c:numCache>
                <c:formatCode>General</c:formatCode>
                <c:ptCount val="6"/>
                <c:pt idx="0">
                  <c:v>0</c:v>
                </c:pt>
                <c:pt idx="1">
                  <c:v>0.02</c:v>
                </c:pt>
                <c:pt idx="2">
                  <c:v>0.04</c:v>
                </c:pt>
                <c:pt idx="3">
                  <c:v>0.06</c:v>
                </c:pt>
                <c:pt idx="4">
                  <c:v>0.08</c:v>
                </c:pt>
                <c:pt idx="5">
                  <c:v>0.1</c:v>
                </c:pt>
              </c:numCache>
            </c:numRef>
          </c:xVal>
          <c:yVal>
            <c:numRef>
              <c:f>Sheet1!$C$7:$C$12</c:f>
              <c:numCache>
                <c:formatCode>General</c:formatCode>
                <c:ptCount val="6"/>
                <c:pt idx="0">
                  <c:v>0</c:v>
                </c:pt>
                <c:pt idx="1">
                  <c:v>0.8</c:v>
                </c:pt>
                <c:pt idx="2">
                  <c:v>1.7</c:v>
                </c:pt>
                <c:pt idx="3">
                  <c:v>2.75</c:v>
                </c:pt>
                <c:pt idx="4">
                  <c:v>3.8</c:v>
                </c:pt>
                <c:pt idx="5">
                  <c:v>5.25</c:v>
                </c:pt>
              </c:numCache>
            </c:numRef>
          </c:yVal>
          <c:smooth val="0"/>
          <c:extLst>
            <c:ext xmlns:c16="http://schemas.microsoft.com/office/drawing/2014/chart" uri="{C3380CC4-5D6E-409C-BE32-E72D297353CC}">
              <c16:uniqueId val="{00000000-0F27-418D-90F7-795093CF4B5B}"/>
            </c:ext>
          </c:extLst>
        </c:ser>
        <c:dLbls>
          <c:showLegendKey val="0"/>
          <c:showVal val="0"/>
          <c:showCatName val="0"/>
          <c:showSerName val="0"/>
          <c:showPercent val="0"/>
          <c:showBubbleSize val="0"/>
        </c:dLbls>
        <c:axId val="266365992"/>
        <c:axId val="431772208"/>
      </c:scatterChart>
      <c:valAx>
        <c:axId val="2663659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Stretch Distance (m)</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1772208"/>
        <c:crosses val="autoZero"/>
        <c:crossBetween val="midCat"/>
      </c:valAx>
      <c:valAx>
        <c:axId val="431772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Force</a:t>
                </a:r>
                <a:r>
                  <a:rPr lang="en-US" sz="2000" baseline="0"/>
                  <a:t> (N)</a:t>
                </a:r>
                <a:endParaRPr lang="en-US" sz="2000"/>
              </a:p>
            </c:rich>
          </c:tx>
          <c:layout>
            <c:manualLayout>
              <c:xMode val="edge"/>
              <c:yMode val="edge"/>
              <c:x val="5.6921675774134787E-3"/>
              <c:y val="0.3469829378249206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6365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0AE01-0E73-46A8-8639-36A03D2D05A8}" type="datetimeFigureOut">
              <a:rPr lang="en-US" smtClean="0"/>
              <a:t>3/13/2019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B8A16-8D95-45A0-A827-247E710CCFEB}" type="slidenum">
              <a:rPr lang="en-US" smtClean="0"/>
              <a:t>‹#›</a:t>
            </a:fld>
            <a:endParaRPr lang="en-US"/>
          </a:p>
        </p:txBody>
      </p:sp>
    </p:spTree>
    <p:extLst>
      <p:ext uri="{BB962C8B-B14F-4D97-AF65-F5344CB8AC3E}">
        <p14:creationId xmlns:p14="http://schemas.microsoft.com/office/powerpoint/2010/main" val="1138173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2D9D-01BE-4A66-BBF9-7345220E9F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D9FC47-321E-4238-89A1-9246CEE8A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5135AC-6E1B-41F2-94FE-EB87AF25D844}"/>
              </a:ext>
            </a:extLst>
          </p:cNvPr>
          <p:cNvSpPr>
            <a:spLocks noGrp="1"/>
          </p:cNvSpPr>
          <p:nvPr>
            <p:ph type="dt" sz="half" idx="10"/>
          </p:nvPr>
        </p:nvSpPr>
        <p:spPr/>
        <p:txBody>
          <a:bodyPr/>
          <a:lstStyle/>
          <a:p>
            <a:fld id="{27B85B2F-747E-4E47-BBB9-AF51DEE43687}" type="datetime1">
              <a:rPr lang="en-US" smtClean="0"/>
              <a:t>3/13/2019</a:t>
            </a:fld>
            <a:endParaRPr lang="en-US"/>
          </a:p>
        </p:txBody>
      </p:sp>
      <p:sp>
        <p:nvSpPr>
          <p:cNvPr id="5" name="Footer Placeholder 4">
            <a:extLst>
              <a:ext uri="{FF2B5EF4-FFF2-40B4-BE49-F238E27FC236}">
                <a16:creationId xmlns:a16="http://schemas.microsoft.com/office/drawing/2014/main" id="{DFCEF335-C598-4353-81D4-420E72EC9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7DA3C-A896-40EE-99BA-B98B151EF359}"/>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9001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214C2-DE22-47DE-930A-93A1F48308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5DC58F-BE63-448E-A294-77A59FC621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3B4070-ED6F-4F2F-A47D-3CED8BDEDD6B}"/>
              </a:ext>
            </a:extLst>
          </p:cNvPr>
          <p:cNvSpPr>
            <a:spLocks noGrp="1"/>
          </p:cNvSpPr>
          <p:nvPr>
            <p:ph type="dt" sz="half" idx="10"/>
          </p:nvPr>
        </p:nvSpPr>
        <p:spPr/>
        <p:txBody>
          <a:bodyPr/>
          <a:lstStyle/>
          <a:p>
            <a:fld id="{FB7A4AFF-EB0E-4202-B2C2-46AA64BDE19E}" type="datetime1">
              <a:rPr lang="en-US" smtClean="0"/>
              <a:t>3/13/2019</a:t>
            </a:fld>
            <a:endParaRPr lang="en-US"/>
          </a:p>
        </p:txBody>
      </p:sp>
      <p:sp>
        <p:nvSpPr>
          <p:cNvPr id="5" name="Footer Placeholder 4">
            <a:extLst>
              <a:ext uri="{FF2B5EF4-FFF2-40B4-BE49-F238E27FC236}">
                <a16:creationId xmlns:a16="http://schemas.microsoft.com/office/drawing/2014/main" id="{DA1C2012-2E78-4654-83D3-E0D02487A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8F015-31A8-49EE-89AB-70633A7DA51B}"/>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90000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545B6-41E8-44C2-9F97-F359BF8A52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5B3971-300E-4555-A304-941646F7FA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1FE9A-8569-476D-8AF5-E45DCE6B971A}"/>
              </a:ext>
            </a:extLst>
          </p:cNvPr>
          <p:cNvSpPr>
            <a:spLocks noGrp="1"/>
          </p:cNvSpPr>
          <p:nvPr>
            <p:ph type="dt" sz="half" idx="10"/>
          </p:nvPr>
        </p:nvSpPr>
        <p:spPr/>
        <p:txBody>
          <a:bodyPr/>
          <a:lstStyle/>
          <a:p>
            <a:fld id="{16B77EB9-2317-4144-B2B9-3C1921BBC3B9}" type="datetime1">
              <a:rPr lang="en-US" smtClean="0"/>
              <a:t>3/13/2019</a:t>
            </a:fld>
            <a:endParaRPr lang="en-US"/>
          </a:p>
        </p:txBody>
      </p:sp>
      <p:sp>
        <p:nvSpPr>
          <p:cNvPr id="5" name="Footer Placeholder 4">
            <a:extLst>
              <a:ext uri="{FF2B5EF4-FFF2-40B4-BE49-F238E27FC236}">
                <a16:creationId xmlns:a16="http://schemas.microsoft.com/office/drawing/2014/main" id="{67DEF714-5892-4B53-9733-7B61E7A4A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9BA31-4F4E-4D7B-8BAA-07DB6E6AA65B}"/>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209373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CCAD-0C72-4351-8CA1-A164C6EFC9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FC7F-66ED-4B0D-A4B4-2E27777545F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6D483-3EF0-4028-B46E-A11EDDC2B1DA}"/>
              </a:ext>
            </a:extLst>
          </p:cNvPr>
          <p:cNvSpPr>
            <a:spLocks noGrp="1"/>
          </p:cNvSpPr>
          <p:nvPr>
            <p:ph type="dt" sz="half" idx="10"/>
          </p:nvPr>
        </p:nvSpPr>
        <p:spPr/>
        <p:txBody>
          <a:bodyPr/>
          <a:lstStyle/>
          <a:p>
            <a:fld id="{96731DED-B4E8-45F1-ACE6-A32B249190CE}" type="datetime1">
              <a:rPr lang="en-US" smtClean="0"/>
              <a:t>3/13/2019</a:t>
            </a:fld>
            <a:endParaRPr lang="en-US"/>
          </a:p>
        </p:txBody>
      </p:sp>
      <p:sp>
        <p:nvSpPr>
          <p:cNvPr id="5" name="Footer Placeholder 4">
            <a:extLst>
              <a:ext uri="{FF2B5EF4-FFF2-40B4-BE49-F238E27FC236}">
                <a16:creationId xmlns:a16="http://schemas.microsoft.com/office/drawing/2014/main" id="{6B710311-B8C9-4781-9D92-EC7371DA2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92EEE-3218-45FA-AF07-F7DB7F5B4CBC}"/>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201094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9D3E-B6CC-40C5-AC58-BB13BD1363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670CD-6E01-4318-A1A1-DB8FA3BBBE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124D14-D85C-4552-8901-52E2B977C4A1}"/>
              </a:ext>
            </a:extLst>
          </p:cNvPr>
          <p:cNvSpPr>
            <a:spLocks noGrp="1"/>
          </p:cNvSpPr>
          <p:nvPr>
            <p:ph type="dt" sz="half" idx="10"/>
          </p:nvPr>
        </p:nvSpPr>
        <p:spPr/>
        <p:txBody>
          <a:bodyPr/>
          <a:lstStyle/>
          <a:p>
            <a:fld id="{C16131CB-3B71-41FF-B605-DC12325BB855}" type="datetime1">
              <a:rPr lang="en-US" smtClean="0"/>
              <a:t>3/13/2019</a:t>
            </a:fld>
            <a:endParaRPr lang="en-US"/>
          </a:p>
        </p:txBody>
      </p:sp>
      <p:sp>
        <p:nvSpPr>
          <p:cNvPr id="5" name="Footer Placeholder 4">
            <a:extLst>
              <a:ext uri="{FF2B5EF4-FFF2-40B4-BE49-F238E27FC236}">
                <a16:creationId xmlns:a16="http://schemas.microsoft.com/office/drawing/2014/main" id="{D7B3B49F-6089-4EC2-85E5-5A443EA996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69173-2B7C-49B6-B0A7-4FF879A7225F}"/>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363277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97B7-74E9-4B72-8352-C47581BB4C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74605-0A85-46C9-BF9B-6BF62404AA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41B5B-AB9C-4741-B20F-115BBF40DF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B5A703-1DD3-43CC-9A7E-BF98EEBD6E80}"/>
              </a:ext>
            </a:extLst>
          </p:cNvPr>
          <p:cNvSpPr>
            <a:spLocks noGrp="1"/>
          </p:cNvSpPr>
          <p:nvPr>
            <p:ph type="dt" sz="half" idx="10"/>
          </p:nvPr>
        </p:nvSpPr>
        <p:spPr/>
        <p:txBody>
          <a:bodyPr/>
          <a:lstStyle/>
          <a:p>
            <a:fld id="{D71A620E-5621-4532-AF4D-8DA5180CAC32}" type="datetime1">
              <a:rPr lang="en-US" smtClean="0"/>
              <a:t>3/13/2019</a:t>
            </a:fld>
            <a:endParaRPr lang="en-US"/>
          </a:p>
        </p:txBody>
      </p:sp>
      <p:sp>
        <p:nvSpPr>
          <p:cNvPr id="6" name="Footer Placeholder 5">
            <a:extLst>
              <a:ext uri="{FF2B5EF4-FFF2-40B4-BE49-F238E27FC236}">
                <a16:creationId xmlns:a16="http://schemas.microsoft.com/office/drawing/2014/main" id="{97F2B243-C07B-4125-ABD3-134DFB3156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CBFE59-39A2-40AE-A109-B18D4D46DDD5}"/>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188507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4F11A-8236-41E9-BA0E-F33291F6AD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47423-E2B3-47CF-866D-C81E5D61D9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59AB31-7E3C-4F58-AEEC-1E9F5302B4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1BFE8A-2F22-48D2-84BE-783FF266C4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5256C8B-4BF7-4E93-8B2E-86FEE2A301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7CF89C-14B6-4074-A0E9-45EF1182C26F}"/>
              </a:ext>
            </a:extLst>
          </p:cNvPr>
          <p:cNvSpPr>
            <a:spLocks noGrp="1"/>
          </p:cNvSpPr>
          <p:nvPr>
            <p:ph type="dt" sz="half" idx="10"/>
          </p:nvPr>
        </p:nvSpPr>
        <p:spPr/>
        <p:txBody>
          <a:bodyPr/>
          <a:lstStyle/>
          <a:p>
            <a:fld id="{41140358-93E8-45CC-BF0A-148F9240562D}" type="datetime1">
              <a:rPr lang="en-US" smtClean="0"/>
              <a:t>3/13/2019</a:t>
            </a:fld>
            <a:endParaRPr lang="en-US"/>
          </a:p>
        </p:txBody>
      </p:sp>
      <p:sp>
        <p:nvSpPr>
          <p:cNvPr id="8" name="Footer Placeholder 7">
            <a:extLst>
              <a:ext uri="{FF2B5EF4-FFF2-40B4-BE49-F238E27FC236}">
                <a16:creationId xmlns:a16="http://schemas.microsoft.com/office/drawing/2014/main" id="{B638BC87-35BD-4816-87AE-C1382B483F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ABF103-5E86-4452-9D45-913466CA0C44}"/>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223247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1F7E-5D33-4AE7-83FC-DCDDE6E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8CC674-9090-409F-8AE1-6918D6402493}"/>
              </a:ext>
            </a:extLst>
          </p:cNvPr>
          <p:cNvSpPr>
            <a:spLocks noGrp="1"/>
          </p:cNvSpPr>
          <p:nvPr>
            <p:ph type="dt" sz="half" idx="10"/>
          </p:nvPr>
        </p:nvSpPr>
        <p:spPr/>
        <p:txBody>
          <a:bodyPr/>
          <a:lstStyle/>
          <a:p>
            <a:fld id="{035BF6C3-9281-4348-8073-9B60B8B5BAFC}" type="datetime1">
              <a:rPr lang="en-US" smtClean="0"/>
              <a:t>3/13/2019</a:t>
            </a:fld>
            <a:endParaRPr lang="en-US"/>
          </a:p>
        </p:txBody>
      </p:sp>
      <p:sp>
        <p:nvSpPr>
          <p:cNvPr id="4" name="Footer Placeholder 3">
            <a:extLst>
              <a:ext uri="{FF2B5EF4-FFF2-40B4-BE49-F238E27FC236}">
                <a16:creationId xmlns:a16="http://schemas.microsoft.com/office/drawing/2014/main" id="{19812E80-93B3-476B-B467-BD8B306F49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2E291-747C-42CD-AB64-D2E9BD2C3573}"/>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144688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311EE9-C1DB-43F7-ACBC-D03CAEAD7EB0}"/>
              </a:ext>
            </a:extLst>
          </p:cNvPr>
          <p:cNvSpPr>
            <a:spLocks noGrp="1"/>
          </p:cNvSpPr>
          <p:nvPr>
            <p:ph type="dt" sz="half" idx="10"/>
          </p:nvPr>
        </p:nvSpPr>
        <p:spPr/>
        <p:txBody>
          <a:bodyPr/>
          <a:lstStyle/>
          <a:p>
            <a:fld id="{08A0DC19-FAB8-4CF4-B6BD-82C0793E0962}" type="datetime1">
              <a:rPr lang="en-US" smtClean="0"/>
              <a:t>3/13/2019</a:t>
            </a:fld>
            <a:endParaRPr lang="en-US"/>
          </a:p>
        </p:txBody>
      </p:sp>
      <p:sp>
        <p:nvSpPr>
          <p:cNvPr id="3" name="Footer Placeholder 2">
            <a:extLst>
              <a:ext uri="{FF2B5EF4-FFF2-40B4-BE49-F238E27FC236}">
                <a16:creationId xmlns:a16="http://schemas.microsoft.com/office/drawing/2014/main" id="{EBA93069-9CCB-45C4-B70A-F69F427356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C96EE3-5783-42C4-8FCD-58975B3F0424}"/>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76993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D7D4-2BBA-4C16-9E01-6370BB9D6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A782EF-276C-4ECD-9376-014F3404F1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297518-A193-46A9-AAE7-208CA5CE6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F61430-B6B7-45C7-BD3C-AB4C34796684}"/>
              </a:ext>
            </a:extLst>
          </p:cNvPr>
          <p:cNvSpPr>
            <a:spLocks noGrp="1"/>
          </p:cNvSpPr>
          <p:nvPr>
            <p:ph type="dt" sz="half" idx="10"/>
          </p:nvPr>
        </p:nvSpPr>
        <p:spPr/>
        <p:txBody>
          <a:bodyPr/>
          <a:lstStyle/>
          <a:p>
            <a:fld id="{A20338A2-AD38-45A3-8F83-CB0D82C8C180}" type="datetime1">
              <a:rPr lang="en-US" smtClean="0"/>
              <a:t>3/13/2019</a:t>
            </a:fld>
            <a:endParaRPr lang="en-US"/>
          </a:p>
        </p:txBody>
      </p:sp>
      <p:sp>
        <p:nvSpPr>
          <p:cNvPr id="6" name="Footer Placeholder 5">
            <a:extLst>
              <a:ext uri="{FF2B5EF4-FFF2-40B4-BE49-F238E27FC236}">
                <a16:creationId xmlns:a16="http://schemas.microsoft.com/office/drawing/2014/main" id="{B7D4B58F-A623-4894-A1D8-8B18359DD0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6A6FB-DFE5-48CF-B0D0-C9D475C51813}"/>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82236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2241-E03A-408D-9381-3D7E48F08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7503B2-27B8-4EE7-816F-8875385882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AE7E0-66DB-41DD-AAD5-CE2CF3227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063A6-BFE9-4291-8DB2-505B54A357A1}"/>
              </a:ext>
            </a:extLst>
          </p:cNvPr>
          <p:cNvSpPr>
            <a:spLocks noGrp="1"/>
          </p:cNvSpPr>
          <p:nvPr>
            <p:ph type="dt" sz="half" idx="10"/>
          </p:nvPr>
        </p:nvSpPr>
        <p:spPr/>
        <p:txBody>
          <a:bodyPr/>
          <a:lstStyle/>
          <a:p>
            <a:fld id="{B2A649BC-A31D-4052-B734-4C64B66B429E}" type="datetime1">
              <a:rPr lang="en-US" smtClean="0"/>
              <a:t>3/13/2019</a:t>
            </a:fld>
            <a:endParaRPr lang="en-US"/>
          </a:p>
        </p:txBody>
      </p:sp>
      <p:sp>
        <p:nvSpPr>
          <p:cNvPr id="6" name="Footer Placeholder 5">
            <a:extLst>
              <a:ext uri="{FF2B5EF4-FFF2-40B4-BE49-F238E27FC236}">
                <a16:creationId xmlns:a16="http://schemas.microsoft.com/office/drawing/2014/main" id="{8FE15112-31CD-4F46-A429-EEFAD6206F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78F04-86BF-463B-9108-92FE17326499}"/>
              </a:ext>
            </a:extLst>
          </p:cNvPr>
          <p:cNvSpPr>
            <a:spLocks noGrp="1"/>
          </p:cNvSpPr>
          <p:nvPr>
            <p:ph type="sldNum" sz="quarter" idx="12"/>
          </p:nvPr>
        </p:nvSpPr>
        <p:spPr/>
        <p:txBody>
          <a:bodyPr/>
          <a:lstStyle/>
          <a:p>
            <a:fld id="{3545C179-9B2B-4A46-8A4F-B623355CB79F}" type="slidenum">
              <a:rPr lang="en-US" smtClean="0"/>
              <a:t>‹#›</a:t>
            </a:fld>
            <a:endParaRPr lang="en-US"/>
          </a:p>
        </p:txBody>
      </p:sp>
    </p:spTree>
    <p:extLst>
      <p:ext uri="{BB962C8B-B14F-4D97-AF65-F5344CB8AC3E}">
        <p14:creationId xmlns:p14="http://schemas.microsoft.com/office/powerpoint/2010/main" val="2337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CB739B-0A6F-4F39-AB14-1610528E6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D4F046-450A-4B7D-B5F5-4D570A0A4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BF779-0CD9-4F29-8986-979685AA33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D33ED-AC68-4A03-A101-1D46B45E950A}" type="datetime1">
              <a:rPr lang="en-US" smtClean="0"/>
              <a:t>3/13/2019</a:t>
            </a:fld>
            <a:endParaRPr lang="en-US"/>
          </a:p>
        </p:txBody>
      </p:sp>
      <p:sp>
        <p:nvSpPr>
          <p:cNvPr id="5" name="Footer Placeholder 4">
            <a:extLst>
              <a:ext uri="{FF2B5EF4-FFF2-40B4-BE49-F238E27FC236}">
                <a16:creationId xmlns:a16="http://schemas.microsoft.com/office/drawing/2014/main" id="{91C4A831-60A0-4251-9CDF-66F87274C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822A59-5EB6-45F8-9006-B4EA3B0117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5C179-9B2B-4A46-8A4F-B623355CB79F}" type="slidenum">
              <a:rPr lang="en-US" smtClean="0"/>
              <a:t>‹#›</a:t>
            </a:fld>
            <a:endParaRPr lang="en-US"/>
          </a:p>
        </p:txBody>
      </p:sp>
    </p:spTree>
    <p:extLst>
      <p:ext uri="{BB962C8B-B14F-4D97-AF65-F5344CB8AC3E}">
        <p14:creationId xmlns:p14="http://schemas.microsoft.com/office/powerpoint/2010/main" val="133346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7.xlsx"/></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84D49D-014B-4786-95B2-239E9509BA95}"/>
              </a:ext>
            </a:extLst>
          </p:cNvPr>
          <p:cNvSpPr txBox="1"/>
          <p:nvPr/>
        </p:nvSpPr>
        <p:spPr>
          <a:xfrm>
            <a:off x="1687459" y="1877604"/>
            <a:ext cx="5571894" cy="1877437"/>
          </a:xfrm>
          <a:prstGeom prst="rect">
            <a:avLst/>
          </a:prstGeom>
          <a:noFill/>
        </p:spPr>
        <p:txBody>
          <a:bodyPr wrap="square" rtlCol="0">
            <a:spAutoFit/>
          </a:bodyPr>
          <a:lstStyle/>
          <a:p>
            <a:pPr algn="ctr"/>
            <a:r>
              <a:rPr lang="en-US" sz="4400" dirty="0"/>
              <a:t>Engineering Mechanics</a:t>
            </a:r>
          </a:p>
          <a:p>
            <a:pPr algn="ctr"/>
            <a:r>
              <a:rPr lang="en-US" sz="3600" dirty="0">
                <a:solidFill>
                  <a:srgbClr val="0070C0"/>
                </a:solidFill>
              </a:rPr>
              <a:t>Spring Systems and Associated Work</a:t>
            </a:r>
          </a:p>
        </p:txBody>
      </p:sp>
      <p:sp>
        <p:nvSpPr>
          <p:cNvPr id="5" name="TextBox 4">
            <a:extLst>
              <a:ext uri="{FF2B5EF4-FFF2-40B4-BE49-F238E27FC236}">
                <a16:creationId xmlns:a16="http://schemas.microsoft.com/office/drawing/2014/main" id="{99DFFEF6-E8DA-4442-B795-8D15D8803AAA}"/>
              </a:ext>
            </a:extLst>
          </p:cNvPr>
          <p:cNvSpPr txBox="1"/>
          <p:nvPr/>
        </p:nvSpPr>
        <p:spPr>
          <a:xfrm>
            <a:off x="3094690" y="4129842"/>
            <a:ext cx="2757432"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2019</a:t>
            </a:r>
          </a:p>
        </p:txBody>
      </p:sp>
      <p:grpSp>
        <p:nvGrpSpPr>
          <p:cNvPr id="31" name="Group 30">
            <a:extLst>
              <a:ext uri="{FF2B5EF4-FFF2-40B4-BE49-F238E27FC236}">
                <a16:creationId xmlns:a16="http://schemas.microsoft.com/office/drawing/2014/main" id="{D5A15179-47C2-47E6-92D7-38C5E35C212F}"/>
              </a:ext>
            </a:extLst>
          </p:cNvPr>
          <p:cNvGrpSpPr/>
          <p:nvPr/>
        </p:nvGrpSpPr>
        <p:grpSpPr>
          <a:xfrm rot="5400000">
            <a:off x="8464450" y="2283655"/>
            <a:ext cx="2292550" cy="742950"/>
            <a:chOff x="2133600" y="1714500"/>
            <a:chExt cx="2385743" cy="742950"/>
          </a:xfrm>
        </p:grpSpPr>
        <p:cxnSp>
          <p:nvCxnSpPr>
            <p:cNvPr id="32" name="Straight Connector 31">
              <a:extLst>
                <a:ext uri="{FF2B5EF4-FFF2-40B4-BE49-F238E27FC236}">
                  <a16:creationId xmlns:a16="http://schemas.microsoft.com/office/drawing/2014/main" id="{B2C08F5D-3750-41D2-8761-333E01D227FB}"/>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4F39CC-15A8-4D97-B072-3C00C8B01E25}"/>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44F3CA5-08E0-41DA-82FA-E521A886C22D}"/>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968DE39-CFA2-4863-9491-391DA8BEE0F5}"/>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13E8E23-50CD-4EFF-9640-71629AFD39C4}"/>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0F85889-CDB7-42E1-A848-5C210D31B562}"/>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BEC6C32-A203-4B05-B701-F64915DD363A}"/>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D0CFFBB-A913-4502-B65B-C5F86C015DCF}"/>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1B68AB-4AD7-4224-816D-B5FC97679F81}"/>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FC00347-C7A1-4448-995E-6D8C9B17E8D5}"/>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8A311EF-04D2-466D-BD40-BB236680B094}"/>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85C45C1-84BA-4E44-A407-F9F148765A17}"/>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C47C1C9-DB66-4821-860C-EAF682085008}"/>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1A7852D-67B8-4DE5-9446-6750576DF203}"/>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4D72A3A-4BF7-4C89-BF2B-1B60DC5709D6}"/>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AB6E805-76D9-4589-8E92-66667DC4DBAC}"/>
                </a:ext>
              </a:extLst>
            </p:cNvPr>
            <p:cNvCxnSpPr>
              <a:cxnSpLocks/>
            </p:cNvCxnSpPr>
            <p:nvPr/>
          </p:nvCxnSpPr>
          <p:spPr>
            <a:xfrm rot="16200000" flipH="1" flipV="1">
              <a:off x="4254940" y="2193046"/>
              <a:ext cx="429064" cy="99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Rectangle: Rounded Corners 1">
            <a:extLst>
              <a:ext uri="{FF2B5EF4-FFF2-40B4-BE49-F238E27FC236}">
                <a16:creationId xmlns:a16="http://schemas.microsoft.com/office/drawing/2014/main" id="{3AFFD273-BDA8-4872-9E06-688B02D7ED7D}"/>
              </a:ext>
            </a:extLst>
          </p:cNvPr>
          <p:cNvSpPr/>
          <p:nvPr/>
        </p:nvSpPr>
        <p:spPr>
          <a:xfrm>
            <a:off x="9239250" y="4336593"/>
            <a:ext cx="858130" cy="1219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7376D645-C079-4230-A383-1D3620317873}"/>
              </a:ext>
            </a:extLst>
          </p:cNvPr>
          <p:cNvCxnSpPr>
            <a:cxnSpLocks/>
            <a:endCxn id="2" idx="0"/>
          </p:cNvCxnSpPr>
          <p:nvPr/>
        </p:nvCxnSpPr>
        <p:spPr>
          <a:xfrm>
            <a:off x="9668315" y="3801405"/>
            <a:ext cx="0" cy="5351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1DD3B6D-F570-4236-AB9C-1ECFE7895812}"/>
              </a:ext>
            </a:extLst>
          </p:cNvPr>
          <p:cNvSpPr>
            <a:spLocks noGrp="1"/>
          </p:cNvSpPr>
          <p:nvPr>
            <p:ph type="sldNum" sz="quarter" idx="12"/>
          </p:nvPr>
        </p:nvSpPr>
        <p:spPr/>
        <p:txBody>
          <a:bodyPr/>
          <a:lstStyle/>
          <a:p>
            <a:fld id="{3545C179-9B2B-4A46-8A4F-B623355CB79F}" type="slidenum">
              <a:rPr lang="en-US" smtClean="0"/>
              <a:t>1</a:t>
            </a:fld>
            <a:endParaRPr lang="en-US"/>
          </a:p>
        </p:txBody>
      </p:sp>
    </p:spTree>
    <p:extLst>
      <p:ext uri="{BB962C8B-B14F-4D97-AF65-F5344CB8AC3E}">
        <p14:creationId xmlns:p14="http://schemas.microsoft.com/office/powerpoint/2010/main" val="214162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0F337D-AED5-47E6-93BC-E5AB94656AB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07112" y="1275092"/>
            <a:ext cx="4681024" cy="1814734"/>
          </a:xfrm>
          <a:prstGeom prst="rect">
            <a:avLst/>
          </a:prstGeom>
        </p:spPr>
      </p:pic>
      <p:pic>
        <p:nvPicPr>
          <p:cNvPr id="4" name="Picture 3">
            <a:extLst>
              <a:ext uri="{FF2B5EF4-FFF2-40B4-BE49-F238E27FC236}">
                <a16:creationId xmlns:a16="http://schemas.microsoft.com/office/drawing/2014/main" id="{D323AA54-3D88-4814-BE7F-1A4D0DBF9EB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807112" y="3742455"/>
            <a:ext cx="4681024" cy="1909662"/>
          </a:xfrm>
          <a:prstGeom prst="rect">
            <a:avLst/>
          </a:prstGeom>
        </p:spPr>
      </p:pic>
      <p:sp>
        <p:nvSpPr>
          <p:cNvPr id="6" name="TextBox 5">
            <a:extLst>
              <a:ext uri="{FF2B5EF4-FFF2-40B4-BE49-F238E27FC236}">
                <a16:creationId xmlns:a16="http://schemas.microsoft.com/office/drawing/2014/main" id="{C06A7197-D9A4-4F60-B992-442F29B40141}"/>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Spring Pull Experiment</a:t>
            </a:r>
          </a:p>
        </p:txBody>
      </p:sp>
      <p:cxnSp>
        <p:nvCxnSpPr>
          <p:cNvPr id="8" name="Straight Connector 7">
            <a:extLst>
              <a:ext uri="{FF2B5EF4-FFF2-40B4-BE49-F238E27FC236}">
                <a16:creationId xmlns:a16="http://schemas.microsoft.com/office/drawing/2014/main" id="{F459B66D-FFF2-4246-8D67-4598F1DDC93E}"/>
              </a:ext>
            </a:extLst>
          </p:cNvPr>
          <p:cNvCxnSpPr/>
          <p:nvPr/>
        </p:nvCxnSpPr>
        <p:spPr>
          <a:xfrm>
            <a:off x="3713871" y="1533378"/>
            <a:ext cx="0" cy="3573194"/>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DC5C41A-25AB-46AB-9D2F-5BBE77D61F21}"/>
              </a:ext>
            </a:extLst>
          </p:cNvPr>
          <p:cNvCxnSpPr/>
          <p:nvPr/>
        </p:nvCxnSpPr>
        <p:spPr>
          <a:xfrm>
            <a:off x="4836942" y="1533378"/>
            <a:ext cx="0" cy="3573194"/>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733FF52-1A58-4744-B4ED-1FA4B3C09796}"/>
              </a:ext>
            </a:extLst>
          </p:cNvPr>
          <p:cNvSpPr txBox="1"/>
          <p:nvPr/>
        </p:nvSpPr>
        <p:spPr>
          <a:xfrm>
            <a:off x="1869245" y="1333323"/>
            <a:ext cx="1562085" cy="400110"/>
          </a:xfrm>
          <a:prstGeom prst="rect">
            <a:avLst/>
          </a:prstGeom>
          <a:noFill/>
        </p:spPr>
        <p:txBody>
          <a:bodyPr wrap="square" rtlCol="0">
            <a:spAutoFit/>
          </a:bodyPr>
          <a:lstStyle/>
          <a:p>
            <a:r>
              <a:rPr lang="en-US" sz="2000" dirty="0"/>
              <a:t>0.0 m stretch</a:t>
            </a:r>
          </a:p>
        </p:txBody>
      </p:sp>
      <p:sp>
        <p:nvSpPr>
          <p:cNvPr id="11" name="TextBox 10">
            <a:extLst>
              <a:ext uri="{FF2B5EF4-FFF2-40B4-BE49-F238E27FC236}">
                <a16:creationId xmlns:a16="http://schemas.microsoft.com/office/drawing/2014/main" id="{CF207CB2-4A0B-4D0C-AB36-8AF4771B2BCF}"/>
              </a:ext>
            </a:extLst>
          </p:cNvPr>
          <p:cNvSpPr txBox="1"/>
          <p:nvPr/>
        </p:nvSpPr>
        <p:spPr>
          <a:xfrm>
            <a:off x="1869244" y="3849096"/>
            <a:ext cx="1562085" cy="400110"/>
          </a:xfrm>
          <a:prstGeom prst="rect">
            <a:avLst/>
          </a:prstGeom>
          <a:noFill/>
        </p:spPr>
        <p:txBody>
          <a:bodyPr wrap="square" rtlCol="0">
            <a:spAutoFit/>
          </a:bodyPr>
          <a:lstStyle/>
          <a:p>
            <a:r>
              <a:rPr lang="en-US" sz="2000" dirty="0"/>
              <a:t>0.1 m stretch</a:t>
            </a:r>
          </a:p>
        </p:txBody>
      </p:sp>
      <p:graphicFrame>
        <p:nvGraphicFramePr>
          <p:cNvPr id="12" name="Table 11">
            <a:extLst>
              <a:ext uri="{FF2B5EF4-FFF2-40B4-BE49-F238E27FC236}">
                <a16:creationId xmlns:a16="http://schemas.microsoft.com/office/drawing/2014/main" id="{711D93D6-9A91-47A3-9C6A-BE36144D25CB}"/>
              </a:ext>
            </a:extLst>
          </p:cNvPr>
          <p:cNvGraphicFramePr>
            <a:graphicFrameLocks noGrp="1"/>
          </p:cNvGraphicFramePr>
          <p:nvPr/>
        </p:nvGraphicFramePr>
        <p:xfrm>
          <a:off x="8250849" y="1071562"/>
          <a:ext cx="2071906" cy="4714875"/>
        </p:xfrm>
        <a:graphic>
          <a:graphicData uri="http://schemas.openxmlformats.org/drawingml/2006/table">
            <a:tbl>
              <a:tblPr>
                <a:tableStyleId>{5C22544A-7EE6-4342-B048-85BDC9FD1C3A}</a:tableStyleId>
              </a:tblPr>
              <a:tblGrid>
                <a:gridCol w="1035953">
                  <a:extLst>
                    <a:ext uri="{9D8B030D-6E8A-4147-A177-3AD203B41FA5}">
                      <a16:colId xmlns:a16="http://schemas.microsoft.com/office/drawing/2014/main" val="2780390033"/>
                    </a:ext>
                  </a:extLst>
                </a:gridCol>
                <a:gridCol w="1035953">
                  <a:extLst>
                    <a:ext uri="{9D8B030D-6E8A-4147-A177-3AD203B41FA5}">
                      <a16:colId xmlns:a16="http://schemas.microsoft.com/office/drawing/2014/main" val="3476870283"/>
                    </a:ext>
                  </a:extLst>
                </a:gridCol>
              </a:tblGrid>
              <a:tr h="263303">
                <a:tc>
                  <a:txBody>
                    <a:bodyPr/>
                    <a:lstStyle/>
                    <a:p>
                      <a:pPr algn="ctr" fontAlgn="b"/>
                      <a:r>
                        <a:rPr lang="en-US" sz="2000" u="none" strike="noStrike" dirty="0">
                          <a:effectLst/>
                        </a:rPr>
                        <a:t>SPRING</a:t>
                      </a:r>
                      <a:endParaRPr lang="en-US" sz="20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4033717"/>
                  </a:ext>
                </a:extLst>
              </a:tr>
              <a:tr h="263303">
                <a:tc>
                  <a:txBody>
                    <a:bodyPr/>
                    <a:lstStyle/>
                    <a:p>
                      <a:pPr algn="ctr" fontAlgn="b"/>
                      <a:endParaRPr lang="en-US" sz="20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3377766"/>
                  </a:ext>
                </a:extLst>
              </a:tr>
              <a:tr h="263303">
                <a:tc>
                  <a:txBody>
                    <a:bodyPr/>
                    <a:lstStyle/>
                    <a:p>
                      <a:pPr algn="ctr" fontAlgn="b"/>
                      <a:r>
                        <a:rPr lang="en-US" sz="2000" u="none" strike="noStrike" dirty="0">
                          <a:effectLst/>
                        </a:rPr>
                        <a:t>Stretch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Force</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0705929"/>
                  </a:ext>
                </a:extLst>
              </a:tr>
              <a:tr h="263303">
                <a:tc>
                  <a:txBody>
                    <a:bodyPr/>
                    <a:lstStyle/>
                    <a:p>
                      <a:pPr algn="ctr" fontAlgn="b"/>
                      <a:r>
                        <a:rPr lang="en-US" sz="2000" u="none" strike="noStrike" dirty="0">
                          <a:effectLst/>
                        </a:rPr>
                        <a:t>(m)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(N)</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462799"/>
                  </a:ext>
                </a:extLst>
              </a:tr>
              <a:tr h="263303">
                <a:tc>
                  <a:txBody>
                    <a:bodyPr/>
                    <a:lstStyle/>
                    <a:p>
                      <a:pPr algn="ctr" fontAlgn="b"/>
                      <a:r>
                        <a:rPr lang="en-US" sz="2000" u="none" strike="noStrike" dirty="0">
                          <a:effectLst/>
                        </a:rPr>
                        <a:t>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7149848"/>
                  </a:ext>
                </a:extLst>
              </a:tr>
              <a:tr h="263303">
                <a:tc>
                  <a:txBody>
                    <a:bodyPr/>
                    <a:lstStyle/>
                    <a:p>
                      <a:pPr algn="ctr" fontAlgn="b"/>
                      <a:r>
                        <a:rPr lang="en-US" sz="2000" u="none" strike="noStrike" dirty="0">
                          <a:effectLst/>
                        </a:rPr>
                        <a:t>0.01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5272892"/>
                  </a:ext>
                </a:extLst>
              </a:tr>
              <a:tr h="263303">
                <a:tc>
                  <a:txBody>
                    <a:bodyPr/>
                    <a:lstStyle/>
                    <a:p>
                      <a:pPr algn="ctr" fontAlgn="b"/>
                      <a:r>
                        <a:rPr lang="en-US" sz="2000" u="none" strike="noStrike" dirty="0">
                          <a:effectLst/>
                        </a:rPr>
                        <a:t>0.02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2.3</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2501689"/>
                  </a:ext>
                </a:extLst>
              </a:tr>
              <a:tr h="263303">
                <a:tc>
                  <a:txBody>
                    <a:bodyPr/>
                    <a:lstStyle/>
                    <a:p>
                      <a:pPr algn="ctr" fontAlgn="b"/>
                      <a:r>
                        <a:rPr lang="en-US" sz="2000" u="none" strike="noStrike" dirty="0">
                          <a:effectLst/>
                        </a:rPr>
                        <a:t>0.03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3056497"/>
                  </a:ext>
                </a:extLst>
              </a:tr>
              <a:tr h="263303">
                <a:tc>
                  <a:txBody>
                    <a:bodyPr/>
                    <a:lstStyle/>
                    <a:p>
                      <a:pPr algn="ctr" fontAlgn="b"/>
                      <a:r>
                        <a:rPr lang="en-US" sz="2000" u="none" strike="noStrike">
                          <a:effectLst/>
                        </a:rPr>
                        <a:t>0.04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4.7</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7037381"/>
                  </a:ext>
                </a:extLst>
              </a:tr>
              <a:tr h="263303">
                <a:tc>
                  <a:txBody>
                    <a:bodyPr/>
                    <a:lstStyle/>
                    <a:p>
                      <a:pPr algn="ctr" fontAlgn="b"/>
                      <a:r>
                        <a:rPr lang="en-US" sz="2000" u="none" strike="noStrike">
                          <a:effectLst/>
                        </a:rPr>
                        <a:t>0.05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5.9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3718578"/>
                  </a:ext>
                </a:extLst>
              </a:tr>
              <a:tr h="263303">
                <a:tc>
                  <a:txBody>
                    <a:bodyPr/>
                    <a:lstStyle/>
                    <a:p>
                      <a:pPr algn="ctr" fontAlgn="b"/>
                      <a:r>
                        <a:rPr lang="en-US" sz="2000" u="none" strike="noStrike">
                          <a:effectLst/>
                        </a:rPr>
                        <a:t>0.06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9099042"/>
                  </a:ext>
                </a:extLst>
              </a:tr>
              <a:tr h="263303">
                <a:tc>
                  <a:txBody>
                    <a:bodyPr/>
                    <a:lstStyle/>
                    <a:p>
                      <a:pPr algn="ctr" fontAlgn="b"/>
                      <a:r>
                        <a:rPr lang="en-US" sz="2000" u="none" strike="noStrike">
                          <a:effectLst/>
                        </a:rPr>
                        <a:t>0.07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7.9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4030746"/>
                  </a:ext>
                </a:extLst>
              </a:tr>
              <a:tr h="263303">
                <a:tc>
                  <a:txBody>
                    <a:bodyPr/>
                    <a:lstStyle/>
                    <a:p>
                      <a:pPr algn="ctr" fontAlgn="b"/>
                      <a:r>
                        <a:rPr lang="en-US" sz="2000" u="none" strike="noStrike">
                          <a:effectLst/>
                        </a:rPr>
                        <a:t>0.08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3767518"/>
                  </a:ext>
                </a:extLst>
              </a:tr>
              <a:tr h="263303">
                <a:tc>
                  <a:txBody>
                    <a:bodyPr/>
                    <a:lstStyle/>
                    <a:p>
                      <a:pPr algn="ctr" fontAlgn="b"/>
                      <a:r>
                        <a:rPr lang="en-US" sz="2000" u="none" strike="noStrike">
                          <a:effectLst/>
                        </a:rPr>
                        <a:t>0.09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10.2</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2910222"/>
                  </a:ext>
                </a:extLst>
              </a:tr>
              <a:tr h="263303">
                <a:tc>
                  <a:txBody>
                    <a:bodyPr/>
                    <a:lstStyle/>
                    <a:p>
                      <a:pPr algn="ctr" fontAlgn="b"/>
                      <a:r>
                        <a:rPr lang="en-US" sz="2000" u="none" strike="noStrike">
                          <a:effectLst/>
                        </a:rPr>
                        <a:t>0.1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11.5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09028063"/>
                  </a:ext>
                </a:extLst>
              </a:tr>
            </a:tbl>
          </a:graphicData>
        </a:graphic>
      </p:graphicFrame>
      <p:sp>
        <p:nvSpPr>
          <p:cNvPr id="5" name="Slide Number Placeholder 4">
            <a:extLst>
              <a:ext uri="{FF2B5EF4-FFF2-40B4-BE49-F238E27FC236}">
                <a16:creationId xmlns:a16="http://schemas.microsoft.com/office/drawing/2014/main" id="{F8D2CBFA-5F76-46D7-BAB5-EFB1A523E61E}"/>
              </a:ext>
            </a:extLst>
          </p:cNvPr>
          <p:cNvSpPr>
            <a:spLocks noGrp="1"/>
          </p:cNvSpPr>
          <p:nvPr>
            <p:ph type="sldNum" sz="quarter" idx="12"/>
          </p:nvPr>
        </p:nvSpPr>
        <p:spPr/>
        <p:txBody>
          <a:bodyPr/>
          <a:lstStyle/>
          <a:p>
            <a:fld id="{3545C179-9B2B-4A46-8A4F-B623355CB79F}" type="slidenum">
              <a:rPr lang="en-US" smtClean="0"/>
              <a:t>10</a:t>
            </a:fld>
            <a:endParaRPr lang="en-US"/>
          </a:p>
        </p:txBody>
      </p:sp>
    </p:spTree>
    <p:extLst>
      <p:ext uri="{BB962C8B-B14F-4D97-AF65-F5344CB8AC3E}">
        <p14:creationId xmlns:p14="http://schemas.microsoft.com/office/powerpoint/2010/main" val="361704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B254CB-E782-4F4C-A2C0-3284E8408D5A}"/>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Spring Pull Experiment</a:t>
            </a:r>
          </a:p>
        </p:txBody>
      </p:sp>
      <p:sp>
        <p:nvSpPr>
          <p:cNvPr id="10" name="TextBox 9">
            <a:extLst>
              <a:ext uri="{FF2B5EF4-FFF2-40B4-BE49-F238E27FC236}">
                <a16:creationId xmlns:a16="http://schemas.microsoft.com/office/drawing/2014/main" id="{3D223D57-3BE7-45A4-9442-1868CA159F5A}"/>
              </a:ext>
            </a:extLst>
          </p:cNvPr>
          <p:cNvSpPr txBox="1"/>
          <p:nvPr/>
        </p:nvSpPr>
        <p:spPr>
          <a:xfrm>
            <a:off x="5739960" y="1318119"/>
            <a:ext cx="4919003" cy="830997"/>
          </a:xfrm>
          <a:prstGeom prst="rect">
            <a:avLst/>
          </a:prstGeom>
          <a:noFill/>
        </p:spPr>
        <p:txBody>
          <a:bodyPr wrap="square" rtlCol="0">
            <a:spAutoFit/>
          </a:bodyPr>
          <a:lstStyle/>
          <a:p>
            <a:r>
              <a:rPr lang="en-US" sz="2400" dirty="0"/>
              <a:t>From the data we can see the force is linear as the spring is stretched</a:t>
            </a:r>
          </a:p>
        </p:txBody>
      </p:sp>
      <p:sp>
        <p:nvSpPr>
          <p:cNvPr id="11" name="TextBox 10">
            <a:extLst>
              <a:ext uri="{FF2B5EF4-FFF2-40B4-BE49-F238E27FC236}">
                <a16:creationId xmlns:a16="http://schemas.microsoft.com/office/drawing/2014/main" id="{3947DDD3-7907-43D0-B438-1F9976767363}"/>
              </a:ext>
            </a:extLst>
          </p:cNvPr>
          <p:cNvSpPr txBox="1"/>
          <p:nvPr/>
        </p:nvSpPr>
        <p:spPr>
          <a:xfrm>
            <a:off x="5744040" y="3921967"/>
            <a:ext cx="5270963" cy="1200329"/>
          </a:xfrm>
          <a:prstGeom prst="rect">
            <a:avLst/>
          </a:prstGeom>
          <a:noFill/>
        </p:spPr>
        <p:txBody>
          <a:bodyPr wrap="square" rtlCol="0">
            <a:spAutoFit/>
          </a:bodyPr>
          <a:lstStyle/>
          <a:p>
            <a:r>
              <a:rPr lang="en-US" sz="2400" dirty="0"/>
              <a:t>Notice how the Spring Constant curve is horizontal indicating the spring constant is constant.</a:t>
            </a:r>
          </a:p>
        </p:txBody>
      </p:sp>
      <p:graphicFrame>
        <p:nvGraphicFramePr>
          <p:cNvPr id="12" name="Chart 11">
            <a:extLst>
              <a:ext uri="{FF2B5EF4-FFF2-40B4-BE49-F238E27FC236}">
                <a16:creationId xmlns:a16="http://schemas.microsoft.com/office/drawing/2014/main" id="{40819FDB-CE5E-4663-8B6C-B6263B5CB0A0}"/>
              </a:ext>
            </a:extLst>
          </p:cNvPr>
          <p:cNvGraphicFramePr>
            <a:graphicFrameLocks/>
          </p:cNvGraphicFramePr>
          <p:nvPr>
            <p:extLst>
              <p:ext uri="{D42A27DB-BD31-4B8C-83A1-F6EECF244321}">
                <p14:modId xmlns:p14="http://schemas.microsoft.com/office/powerpoint/2010/main" val="173053350"/>
              </p:ext>
            </p:extLst>
          </p:nvPr>
        </p:nvGraphicFramePr>
        <p:xfrm>
          <a:off x="950400" y="3554668"/>
          <a:ext cx="4244926" cy="28016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5C989286-129E-46CC-93A1-1237CD5058EF}"/>
              </a:ext>
            </a:extLst>
          </p:cNvPr>
          <p:cNvGraphicFramePr>
            <a:graphicFrameLocks/>
          </p:cNvGraphicFramePr>
          <p:nvPr>
            <p:extLst>
              <p:ext uri="{D42A27DB-BD31-4B8C-83A1-F6EECF244321}">
                <p14:modId xmlns:p14="http://schemas.microsoft.com/office/powerpoint/2010/main" val="1347742231"/>
              </p:ext>
            </p:extLst>
          </p:nvPr>
        </p:nvGraphicFramePr>
        <p:xfrm>
          <a:off x="950400" y="743565"/>
          <a:ext cx="4244926" cy="281110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F6BA7FEA-317F-4680-9B29-52F2C1092553}"/>
              </a:ext>
            </a:extLst>
          </p:cNvPr>
          <p:cNvSpPr txBox="1"/>
          <p:nvPr/>
        </p:nvSpPr>
        <p:spPr>
          <a:xfrm>
            <a:off x="5744993" y="5277657"/>
            <a:ext cx="3981157" cy="461665"/>
          </a:xfrm>
          <a:prstGeom prst="rect">
            <a:avLst/>
          </a:prstGeom>
          <a:noFill/>
        </p:spPr>
        <p:txBody>
          <a:bodyPr wrap="square" rtlCol="0">
            <a:spAutoFit/>
          </a:bodyPr>
          <a:lstStyle/>
          <a:p>
            <a:r>
              <a:rPr lang="en-US" sz="2400" dirty="0"/>
              <a:t>k  =  115 N/m  </a:t>
            </a:r>
          </a:p>
        </p:txBody>
      </p:sp>
      <p:sp>
        <p:nvSpPr>
          <p:cNvPr id="15" name="TextBox 14">
            <a:extLst>
              <a:ext uri="{FF2B5EF4-FFF2-40B4-BE49-F238E27FC236}">
                <a16:creationId xmlns:a16="http://schemas.microsoft.com/office/drawing/2014/main" id="{B1B0A531-4684-4C7E-953F-6026342DA1A0}"/>
              </a:ext>
            </a:extLst>
          </p:cNvPr>
          <p:cNvSpPr txBox="1"/>
          <p:nvPr/>
        </p:nvSpPr>
        <p:spPr>
          <a:xfrm>
            <a:off x="5739960" y="2227117"/>
            <a:ext cx="3981157" cy="830997"/>
          </a:xfrm>
          <a:prstGeom prst="rect">
            <a:avLst/>
          </a:prstGeom>
          <a:noFill/>
        </p:spPr>
        <p:txBody>
          <a:bodyPr wrap="square" rtlCol="0">
            <a:spAutoFit/>
          </a:bodyPr>
          <a:lstStyle/>
          <a:p>
            <a:r>
              <a:rPr lang="en-US" sz="2400" dirty="0"/>
              <a:t>Slope  =  11.5 N  /  0.1 m</a:t>
            </a:r>
          </a:p>
          <a:p>
            <a:r>
              <a:rPr lang="en-US" sz="2400" dirty="0"/>
              <a:t>            =  115 N/m</a:t>
            </a:r>
          </a:p>
        </p:txBody>
      </p:sp>
      <p:sp>
        <p:nvSpPr>
          <p:cNvPr id="4" name="Slide Number Placeholder 3">
            <a:extLst>
              <a:ext uri="{FF2B5EF4-FFF2-40B4-BE49-F238E27FC236}">
                <a16:creationId xmlns:a16="http://schemas.microsoft.com/office/drawing/2014/main" id="{1F45E4DE-5E13-4EA8-855F-7FDE7D29F41A}"/>
              </a:ext>
            </a:extLst>
          </p:cNvPr>
          <p:cNvSpPr>
            <a:spLocks noGrp="1"/>
          </p:cNvSpPr>
          <p:nvPr>
            <p:ph type="sldNum" sz="quarter" idx="12"/>
          </p:nvPr>
        </p:nvSpPr>
        <p:spPr/>
        <p:txBody>
          <a:bodyPr/>
          <a:lstStyle/>
          <a:p>
            <a:fld id="{3545C179-9B2B-4A46-8A4F-B623355CB79F}" type="slidenum">
              <a:rPr lang="en-US" smtClean="0"/>
              <a:t>11</a:t>
            </a:fld>
            <a:endParaRPr lang="en-US"/>
          </a:p>
        </p:txBody>
      </p:sp>
    </p:spTree>
    <p:extLst>
      <p:ext uri="{BB962C8B-B14F-4D97-AF65-F5344CB8AC3E}">
        <p14:creationId xmlns:p14="http://schemas.microsoft.com/office/powerpoint/2010/main" val="157288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72B495-0909-4398-8E64-DBED1802087F}"/>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Experimenters Beware…</a:t>
            </a:r>
          </a:p>
        </p:txBody>
      </p:sp>
      <p:sp>
        <p:nvSpPr>
          <p:cNvPr id="4" name="TextBox 3">
            <a:extLst>
              <a:ext uri="{FF2B5EF4-FFF2-40B4-BE49-F238E27FC236}">
                <a16:creationId xmlns:a16="http://schemas.microsoft.com/office/drawing/2014/main" id="{541BD5F0-CA28-4E8F-A2F1-AC255F156196}"/>
              </a:ext>
            </a:extLst>
          </p:cNvPr>
          <p:cNvSpPr txBox="1"/>
          <p:nvPr/>
        </p:nvSpPr>
        <p:spPr>
          <a:xfrm>
            <a:off x="834683" y="851840"/>
            <a:ext cx="10522634" cy="2308324"/>
          </a:xfrm>
          <a:prstGeom prst="rect">
            <a:avLst/>
          </a:prstGeom>
          <a:noFill/>
        </p:spPr>
        <p:txBody>
          <a:bodyPr wrap="square" rtlCol="0">
            <a:spAutoFit/>
          </a:bodyPr>
          <a:lstStyle/>
          <a:p>
            <a:r>
              <a:rPr lang="en-US" sz="2400" dirty="0"/>
              <a:t>When attempting to measure the spring force you should apply a small “preload” to the spring to get it to stretch a little before making measurements.  This initial stretch eliminates any “mechanical slack” that might create an undesirable bias in the force data.  This “preload force” needs to be subtracted from all the force measurements before the data is plotted.  Preloading does not corrupt the spring constant calculations…</a:t>
            </a:r>
          </a:p>
        </p:txBody>
      </p:sp>
      <p:graphicFrame>
        <p:nvGraphicFramePr>
          <p:cNvPr id="5" name="Chart 4">
            <a:extLst>
              <a:ext uri="{FF2B5EF4-FFF2-40B4-BE49-F238E27FC236}">
                <a16:creationId xmlns:a16="http://schemas.microsoft.com/office/drawing/2014/main" id="{E6042F71-7EB0-4D0D-A204-02CCC0E0B890}"/>
              </a:ext>
            </a:extLst>
          </p:cNvPr>
          <p:cNvGraphicFramePr>
            <a:graphicFrameLocks/>
          </p:cNvGraphicFramePr>
          <p:nvPr>
            <p:extLst>
              <p:ext uri="{D42A27DB-BD31-4B8C-83A1-F6EECF244321}">
                <p14:modId xmlns:p14="http://schemas.microsoft.com/office/powerpoint/2010/main" val="633100637"/>
              </p:ext>
            </p:extLst>
          </p:nvPr>
        </p:nvGraphicFramePr>
        <p:xfrm>
          <a:off x="1181100" y="3268440"/>
          <a:ext cx="4572000" cy="3087910"/>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a:extLst>
              <a:ext uri="{FF2B5EF4-FFF2-40B4-BE49-F238E27FC236}">
                <a16:creationId xmlns:a16="http://schemas.microsoft.com/office/drawing/2014/main" id="{7D69E912-979B-4125-8327-472E134D6570}"/>
              </a:ext>
            </a:extLst>
          </p:cNvPr>
          <p:cNvSpPr/>
          <p:nvPr/>
        </p:nvSpPr>
        <p:spPr>
          <a:xfrm>
            <a:off x="1724464" y="5092842"/>
            <a:ext cx="533400" cy="81915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4175BED-8A68-42F5-9D40-2610342F9F6D}"/>
              </a:ext>
            </a:extLst>
          </p:cNvPr>
          <p:cNvSpPr txBox="1"/>
          <p:nvPr/>
        </p:nvSpPr>
        <p:spPr>
          <a:xfrm>
            <a:off x="6063355" y="3912460"/>
            <a:ext cx="5257799" cy="1631216"/>
          </a:xfrm>
          <a:prstGeom prst="rect">
            <a:avLst/>
          </a:prstGeom>
          <a:noFill/>
        </p:spPr>
        <p:txBody>
          <a:bodyPr wrap="square" rtlCol="0">
            <a:spAutoFit/>
          </a:bodyPr>
          <a:lstStyle/>
          <a:p>
            <a:r>
              <a:rPr lang="en-US" sz="2000" dirty="0"/>
              <a:t>Here is some data from a test on a bungie cord.  The cord was not pre-loaded before data was collected.  You can see the bias that makes the force curve not pass through the origin (0.0 distance and 0.0 force).</a:t>
            </a:r>
          </a:p>
        </p:txBody>
      </p:sp>
      <p:sp>
        <p:nvSpPr>
          <p:cNvPr id="8" name="Slide Number Placeholder 7">
            <a:extLst>
              <a:ext uri="{FF2B5EF4-FFF2-40B4-BE49-F238E27FC236}">
                <a16:creationId xmlns:a16="http://schemas.microsoft.com/office/drawing/2014/main" id="{7941F2EC-C96D-47F5-9D21-A484D2AA9176}"/>
              </a:ext>
            </a:extLst>
          </p:cNvPr>
          <p:cNvSpPr>
            <a:spLocks noGrp="1"/>
          </p:cNvSpPr>
          <p:nvPr>
            <p:ph type="sldNum" sz="quarter" idx="12"/>
          </p:nvPr>
        </p:nvSpPr>
        <p:spPr/>
        <p:txBody>
          <a:bodyPr/>
          <a:lstStyle/>
          <a:p>
            <a:fld id="{3545C179-9B2B-4A46-8A4F-B623355CB79F}" type="slidenum">
              <a:rPr lang="en-US" smtClean="0"/>
              <a:t>12</a:t>
            </a:fld>
            <a:endParaRPr lang="en-US"/>
          </a:p>
        </p:txBody>
      </p:sp>
    </p:spTree>
    <p:extLst>
      <p:ext uri="{BB962C8B-B14F-4D97-AF65-F5344CB8AC3E}">
        <p14:creationId xmlns:p14="http://schemas.microsoft.com/office/powerpoint/2010/main" val="3731620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FF4B5DD-1D3A-485E-A19B-4FDD7D83B8BC}"/>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7C74E0EF-43F7-4863-9AEF-A027F81D28D6}"/>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8FB930C-982B-4D33-AB31-428564DA7B96}"/>
              </a:ext>
            </a:extLst>
          </p:cNvPr>
          <p:cNvCxnSpPr>
            <a:cxnSpLocks/>
          </p:cNvCxnSpPr>
          <p:nvPr/>
        </p:nvCxnSpPr>
        <p:spPr>
          <a:xfrm flipH="1">
            <a:off x="1871004" y="2349303"/>
            <a:ext cx="956602" cy="717455"/>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CC9A37DF-310A-4B53-942B-33E697024748}"/>
              </a:ext>
            </a:extLst>
          </p:cNvPr>
          <p:cNvCxnSpPr>
            <a:cxnSpLocks/>
          </p:cNvCxnSpPr>
          <p:nvPr/>
        </p:nvCxnSpPr>
        <p:spPr>
          <a:xfrm flipH="1" flipV="1">
            <a:off x="1871003" y="3066758"/>
            <a:ext cx="956603" cy="844061"/>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334ABA6B-4185-44B5-B60F-9F2CC06590AF}"/>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6830B23-2031-4B2B-85A7-52F8B8146944}"/>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0125D2D-4AE1-451B-83B8-8B16213BA7A3}"/>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D41DC02-BD4A-49F9-B365-C6CDE185B1E9}"/>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E1C64371-F567-4062-8219-10089B1A96C6}"/>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0D0056A9-1460-4E23-B224-6801975A2F54}"/>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6E61524C-EE25-41BD-8FCA-1A5FBF053B96}"/>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31D55F1-980C-4FDB-8825-EF27F26866F8}"/>
              </a:ext>
            </a:extLst>
          </p:cNvPr>
          <p:cNvSpPr txBox="1"/>
          <p:nvPr/>
        </p:nvSpPr>
        <p:spPr>
          <a:xfrm>
            <a:off x="1298926" y="2069126"/>
            <a:ext cx="1519306" cy="646331"/>
          </a:xfrm>
          <a:prstGeom prst="rect">
            <a:avLst/>
          </a:prstGeom>
          <a:noFill/>
        </p:spPr>
        <p:txBody>
          <a:bodyPr wrap="square" rtlCol="0">
            <a:spAutoFit/>
          </a:bodyPr>
          <a:lstStyle/>
          <a:p>
            <a:r>
              <a:rPr lang="en-US" dirty="0"/>
              <a:t>Rubber Band Spring</a:t>
            </a:r>
          </a:p>
        </p:txBody>
      </p:sp>
      <p:sp>
        <p:nvSpPr>
          <p:cNvPr id="16" name="TextBox 15">
            <a:extLst>
              <a:ext uri="{FF2B5EF4-FFF2-40B4-BE49-F238E27FC236}">
                <a16:creationId xmlns:a16="http://schemas.microsoft.com/office/drawing/2014/main" id="{3A171E1A-0BC8-4752-95EC-F68A6519F235}"/>
              </a:ext>
            </a:extLst>
          </p:cNvPr>
          <p:cNvSpPr txBox="1"/>
          <p:nvPr/>
        </p:nvSpPr>
        <p:spPr>
          <a:xfrm>
            <a:off x="6096000" y="1097279"/>
            <a:ext cx="5003408" cy="1200329"/>
          </a:xfrm>
          <a:prstGeom prst="rect">
            <a:avLst/>
          </a:prstGeom>
          <a:noFill/>
        </p:spPr>
        <p:txBody>
          <a:bodyPr wrap="square" rtlCol="0">
            <a:spAutoFit/>
          </a:bodyPr>
          <a:lstStyle/>
          <a:p>
            <a:r>
              <a:rPr lang="en-US" sz="2400" dirty="0"/>
              <a:t>In this experiment, we will measure the force-distance of the rubber band to determine the Potential Energy.  </a:t>
            </a:r>
          </a:p>
        </p:txBody>
      </p:sp>
      <p:cxnSp>
        <p:nvCxnSpPr>
          <p:cNvPr id="19" name="Straight Arrow Connector 18">
            <a:extLst>
              <a:ext uri="{FF2B5EF4-FFF2-40B4-BE49-F238E27FC236}">
                <a16:creationId xmlns:a16="http://schemas.microsoft.com/office/drawing/2014/main" id="{95D1F282-7DD5-48E9-8613-CB7AB840EF0A}"/>
              </a:ext>
            </a:extLst>
          </p:cNvPr>
          <p:cNvCxnSpPr>
            <a:cxnSpLocks/>
          </p:cNvCxnSpPr>
          <p:nvPr/>
        </p:nvCxnSpPr>
        <p:spPr>
          <a:xfrm>
            <a:off x="1416149" y="3080826"/>
            <a:ext cx="1200442"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0EDC48F-C662-4BC9-A1F1-79D98DC7B106}"/>
              </a:ext>
            </a:extLst>
          </p:cNvPr>
          <p:cNvCxnSpPr>
            <a:cxnSpLocks/>
          </p:cNvCxnSpPr>
          <p:nvPr/>
        </p:nvCxnSpPr>
        <p:spPr>
          <a:xfrm>
            <a:off x="3786555" y="3087858"/>
            <a:ext cx="813581" cy="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D29BE9D-D7E1-4D21-9383-3612ED02DC3B}"/>
              </a:ext>
            </a:extLst>
          </p:cNvPr>
          <p:cNvSpPr txBox="1"/>
          <p:nvPr/>
        </p:nvSpPr>
        <p:spPr>
          <a:xfrm>
            <a:off x="631879" y="3221502"/>
            <a:ext cx="1519306" cy="369332"/>
          </a:xfrm>
          <a:prstGeom prst="rect">
            <a:avLst/>
          </a:prstGeom>
          <a:noFill/>
        </p:spPr>
        <p:txBody>
          <a:bodyPr wrap="square" rtlCol="0">
            <a:spAutoFit/>
          </a:bodyPr>
          <a:lstStyle/>
          <a:p>
            <a:r>
              <a:rPr lang="en-US" dirty="0">
                <a:solidFill>
                  <a:srgbClr val="FF0000"/>
                </a:solidFill>
              </a:rPr>
              <a:t>Applied Force</a:t>
            </a:r>
          </a:p>
        </p:txBody>
      </p:sp>
      <p:sp>
        <p:nvSpPr>
          <p:cNvPr id="25" name="TextBox 24">
            <a:extLst>
              <a:ext uri="{FF2B5EF4-FFF2-40B4-BE49-F238E27FC236}">
                <a16:creationId xmlns:a16="http://schemas.microsoft.com/office/drawing/2014/main" id="{F25AF835-2774-4F95-9CD2-4FAF574A3EF3}"/>
              </a:ext>
            </a:extLst>
          </p:cNvPr>
          <p:cNvSpPr txBox="1"/>
          <p:nvPr/>
        </p:nvSpPr>
        <p:spPr>
          <a:xfrm>
            <a:off x="3538026" y="3204363"/>
            <a:ext cx="1519306" cy="369332"/>
          </a:xfrm>
          <a:prstGeom prst="rect">
            <a:avLst/>
          </a:prstGeom>
          <a:noFill/>
        </p:spPr>
        <p:txBody>
          <a:bodyPr wrap="square" rtlCol="0">
            <a:spAutoFit/>
          </a:bodyPr>
          <a:lstStyle/>
          <a:p>
            <a:r>
              <a:rPr lang="en-US" dirty="0">
                <a:solidFill>
                  <a:srgbClr val="7030A0"/>
                </a:solidFill>
              </a:rPr>
              <a:t>Cart Motion</a:t>
            </a:r>
          </a:p>
        </p:txBody>
      </p:sp>
      <p:sp>
        <p:nvSpPr>
          <p:cNvPr id="23" name="TextBox 22">
            <a:extLst>
              <a:ext uri="{FF2B5EF4-FFF2-40B4-BE49-F238E27FC236}">
                <a16:creationId xmlns:a16="http://schemas.microsoft.com/office/drawing/2014/main" id="{269EDB3A-6EC9-4384-8935-503DC2620D08}"/>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Experimental Verification</a:t>
            </a:r>
          </a:p>
        </p:txBody>
      </p:sp>
      <p:sp>
        <p:nvSpPr>
          <p:cNvPr id="28" name="TextBox 27">
            <a:extLst>
              <a:ext uri="{FF2B5EF4-FFF2-40B4-BE49-F238E27FC236}">
                <a16:creationId xmlns:a16="http://schemas.microsoft.com/office/drawing/2014/main" id="{BB92DD2B-79BB-48BD-BDEE-0A4004F8F718}"/>
              </a:ext>
            </a:extLst>
          </p:cNvPr>
          <p:cNvSpPr txBox="1"/>
          <p:nvPr/>
        </p:nvSpPr>
        <p:spPr>
          <a:xfrm>
            <a:off x="6096000" y="2487693"/>
            <a:ext cx="5003408" cy="1200329"/>
          </a:xfrm>
          <a:prstGeom prst="rect">
            <a:avLst/>
          </a:prstGeom>
          <a:noFill/>
        </p:spPr>
        <p:txBody>
          <a:bodyPr wrap="square" rtlCol="0">
            <a:spAutoFit/>
          </a:bodyPr>
          <a:lstStyle/>
          <a:p>
            <a:r>
              <a:rPr lang="en-US" sz="2400" dirty="0"/>
              <a:t>The Potential Energy is the amount of work that can be applied to the cart when the rubber band is released. </a:t>
            </a:r>
          </a:p>
        </p:txBody>
      </p:sp>
      <p:sp>
        <p:nvSpPr>
          <p:cNvPr id="29" name="TextBox 28">
            <a:extLst>
              <a:ext uri="{FF2B5EF4-FFF2-40B4-BE49-F238E27FC236}">
                <a16:creationId xmlns:a16="http://schemas.microsoft.com/office/drawing/2014/main" id="{5A936FE6-0A87-4ABE-ABFF-7E7DC6D45EE5}"/>
              </a:ext>
            </a:extLst>
          </p:cNvPr>
          <p:cNvSpPr txBox="1"/>
          <p:nvPr/>
        </p:nvSpPr>
        <p:spPr>
          <a:xfrm>
            <a:off x="6063352" y="3889888"/>
            <a:ext cx="5003408" cy="1200329"/>
          </a:xfrm>
          <a:prstGeom prst="rect">
            <a:avLst/>
          </a:prstGeom>
          <a:noFill/>
        </p:spPr>
        <p:txBody>
          <a:bodyPr wrap="square" rtlCol="0">
            <a:spAutoFit/>
          </a:bodyPr>
          <a:lstStyle/>
          <a:p>
            <a:r>
              <a:rPr lang="en-US" sz="2400" dirty="0"/>
              <a:t>The work the rubber band does on the cart will make the cart move creating Kinetic Energy. </a:t>
            </a:r>
          </a:p>
        </p:txBody>
      </p:sp>
      <p:sp>
        <p:nvSpPr>
          <p:cNvPr id="13" name="Slide Number Placeholder 12">
            <a:extLst>
              <a:ext uri="{FF2B5EF4-FFF2-40B4-BE49-F238E27FC236}">
                <a16:creationId xmlns:a16="http://schemas.microsoft.com/office/drawing/2014/main" id="{FC6E0379-CB40-4404-8049-9738A7C324EA}"/>
              </a:ext>
            </a:extLst>
          </p:cNvPr>
          <p:cNvSpPr>
            <a:spLocks noGrp="1"/>
          </p:cNvSpPr>
          <p:nvPr>
            <p:ph type="sldNum" sz="quarter" idx="12"/>
          </p:nvPr>
        </p:nvSpPr>
        <p:spPr/>
        <p:txBody>
          <a:bodyPr/>
          <a:lstStyle/>
          <a:p>
            <a:fld id="{3545C179-9B2B-4A46-8A4F-B623355CB79F}" type="slidenum">
              <a:rPr lang="en-US" smtClean="0"/>
              <a:t>13</a:t>
            </a:fld>
            <a:endParaRPr lang="en-US"/>
          </a:p>
        </p:txBody>
      </p:sp>
    </p:spTree>
    <p:extLst>
      <p:ext uri="{BB962C8B-B14F-4D97-AF65-F5344CB8AC3E}">
        <p14:creationId xmlns:p14="http://schemas.microsoft.com/office/powerpoint/2010/main" val="405057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9F19D7-2A29-4FC0-B723-8BFA484BD6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96749" y="2568527"/>
            <a:ext cx="4001321" cy="3000990"/>
          </a:xfrm>
          <a:prstGeom prst="rect">
            <a:avLst/>
          </a:prstGeom>
        </p:spPr>
      </p:pic>
      <p:sp>
        <p:nvSpPr>
          <p:cNvPr id="7" name="TextBox 6">
            <a:extLst>
              <a:ext uri="{FF2B5EF4-FFF2-40B4-BE49-F238E27FC236}">
                <a16:creationId xmlns:a16="http://schemas.microsoft.com/office/drawing/2014/main" id="{241F6DAE-5796-4B51-9DC5-FE7F5323D72F}"/>
              </a:ext>
            </a:extLst>
          </p:cNvPr>
          <p:cNvSpPr txBox="1"/>
          <p:nvPr/>
        </p:nvSpPr>
        <p:spPr>
          <a:xfrm>
            <a:off x="1275794" y="1079666"/>
            <a:ext cx="9856763" cy="830997"/>
          </a:xfrm>
          <a:prstGeom prst="rect">
            <a:avLst/>
          </a:prstGeom>
          <a:noFill/>
        </p:spPr>
        <p:txBody>
          <a:bodyPr wrap="square" rtlCol="0">
            <a:spAutoFit/>
          </a:bodyPr>
          <a:lstStyle/>
          <a:p>
            <a:r>
              <a:rPr lang="en-US" sz="2400" dirty="0"/>
              <a:t>The rubber band was pulled using a load cell.  The force-distance data that was collected is as follows:</a:t>
            </a:r>
          </a:p>
        </p:txBody>
      </p:sp>
      <p:graphicFrame>
        <p:nvGraphicFramePr>
          <p:cNvPr id="8" name="Object 7">
            <a:extLst>
              <a:ext uri="{FF2B5EF4-FFF2-40B4-BE49-F238E27FC236}">
                <a16:creationId xmlns:a16="http://schemas.microsoft.com/office/drawing/2014/main" id="{D62070D2-EBBC-4FE6-AE81-67DC877433FB}"/>
              </a:ext>
            </a:extLst>
          </p:cNvPr>
          <p:cNvGraphicFramePr>
            <a:graphicFrameLocks noChangeAspect="1"/>
          </p:cNvGraphicFramePr>
          <p:nvPr>
            <p:extLst>
              <p:ext uri="{D42A27DB-BD31-4B8C-83A1-F6EECF244321}">
                <p14:modId xmlns:p14="http://schemas.microsoft.com/office/powerpoint/2010/main" val="2082963248"/>
              </p:ext>
            </p:extLst>
          </p:nvPr>
        </p:nvGraphicFramePr>
        <p:xfrm>
          <a:off x="7512908" y="2751357"/>
          <a:ext cx="1984189" cy="2784017"/>
        </p:xfrm>
        <a:graphic>
          <a:graphicData uri="http://schemas.openxmlformats.org/presentationml/2006/ole">
            <mc:AlternateContent xmlns:mc="http://schemas.openxmlformats.org/markup-compatibility/2006">
              <mc:Choice xmlns:v="urn:schemas-microsoft-com:vml" Requires="v">
                <p:oleObj spid="_x0000_s1044" name="Worksheet" r:id="rId4" imgW="1228873" imgH="1723974" progId="Excel.Sheet.12">
                  <p:embed/>
                </p:oleObj>
              </mc:Choice>
              <mc:Fallback>
                <p:oleObj name="Worksheet" r:id="rId4" imgW="1228873" imgH="1723974" progId="Excel.Sheet.12">
                  <p:embed/>
                  <p:pic>
                    <p:nvPicPr>
                      <p:cNvPr id="8" name="Object 7">
                        <a:extLst>
                          <a:ext uri="{FF2B5EF4-FFF2-40B4-BE49-F238E27FC236}">
                            <a16:creationId xmlns:a16="http://schemas.microsoft.com/office/drawing/2014/main" id="{D62070D2-EBBC-4FE6-AE81-67DC877433FB}"/>
                          </a:ext>
                        </a:extLst>
                      </p:cNvPr>
                      <p:cNvPicPr/>
                      <p:nvPr/>
                    </p:nvPicPr>
                    <p:blipFill>
                      <a:blip r:embed="rId5"/>
                      <a:stretch>
                        <a:fillRect/>
                      </a:stretch>
                    </p:blipFill>
                    <p:spPr>
                      <a:xfrm>
                        <a:off x="7512908" y="2751357"/>
                        <a:ext cx="1984189" cy="278401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74213DC2-1EE5-4B84-B9C6-B62050A5C229}"/>
              </a:ext>
            </a:extLst>
          </p:cNvPr>
          <p:cNvSpPr txBox="1"/>
          <p:nvPr/>
        </p:nvSpPr>
        <p:spPr>
          <a:xfrm>
            <a:off x="7245943" y="2246764"/>
            <a:ext cx="2461846" cy="400110"/>
          </a:xfrm>
          <a:prstGeom prst="rect">
            <a:avLst/>
          </a:prstGeom>
          <a:noFill/>
        </p:spPr>
        <p:txBody>
          <a:bodyPr wrap="square" rtlCol="0">
            <a:spAutoFit/>
          </a:bodyPr>
          <a:lstStyle/>
          <a:p>
            <a:pPr algn="ctr"/>
            <a:r>
              <a:rPr lang="en-US" sz="2000" b="1" dirty="0">
                <a:solidFill>
                  <a:srgbClr val="FF0000"/>
                </a:solidFill>
              </a:rPr>
              <a:t>Actual Test Data</a:t>
            </a:r>
          </a:p>
        </p:txBody>
      </p:sp>
      <p:sp>
        <p:nvSpPr>
          <p:cNvPr id="10" name="TextBox 9">
            <a:extLst>
              <a:ext uri="{FF2B5EF4-FFF2-40B4-BE49-F238E27FC236}">
                <a16:creationId xmlns:a16="http://schemas.microsoft.com/office/drawing/2014/main" id="{884D91C0-F31B-4F86-B4AD-93E32649D991}"/>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Experimental Verification</a:t>
            </a:r>
          </a:p>
        </p:txBody>
      </p:sp>
      <p:sp>
        <p:nvSpPr>
          <p:cNvPr id="2" name="Slide Number Placeholder 1">
            <a:extLst>
              <a:ext uri="{FF2B5EF4-FFF2-40B4-BE49-F238E27FC236}">
                <a16:creationId xmlns:a16="http://schemas.microsoft.com/office/drawing/2014/main" id="{8137EED7-6863-41D2-B650-D285D8E77BDB}"/>
              </a:ext>
            </a:extLst>
          </p:cNvPr>
          <p:cNvSpPr>
            <a:spLocks noGrp="1"/>
          </p:cNvSpPr>
          <p:nvPr>
            <p:ph type="sldNum" sz="quarter" idx="12"/>
          </p:nvPr>
        </p:nvSpPr>
        <p:spPr/>
        <p:txBody>
          <a:bodyPr/>
          <a:lstStyle/>
          <a:p>
            <a:fld id="{3545C179-9B2B-4A46-8A4F-B623355CB79F}" type="slidenum">
              <a:rPr lang="en-US" smtClean="0"/>
              <a:t>14</a:t>
            </a:fld>
            <a:endParaRPr lang="en-US"/>
          </a:p>
        </p:txBody>
      </p:sp>
    </p:spTree>
    <p:extLst>
      <p:ext uri="{BB962C8B-B14F-4D97-AF65-F5344CB8AC3E}">
        <p14:creationId xmlns:p14="http://schemas.microsoft.com/office/powerpoint/2010/main" val="175210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0E8BA177-5079-479D-B768-AF594494B57F}"/>
              </a:ext>
            </a:extLst>
          </p:cNvPr>
          <p:cNvGraphicFramePr>
            <a:graphicFrameLocks/>
          </p:cNvGraphicFramePr>
          <p:nvPr>
            <p:extLst/>
          </p:nvPr>
        </p:nvGraphicFramePr>
        <p:xfrm>
          <a:off x="647110" y="1259705"/>
          <a:ext cx="5992368" cy="398115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1435C0A-C72F-4A96-A579-202CDC8D611C}"/>
              </a:ext>
            </a:extLst>
          </p:cNvPr>
          <p:cNvSpPr txBox="1"/>
          <p:nvPr/>
        </p:nvSpPr>
        <p:spPr>
          <a:xfrm>
            <a:off x="6875523" y="3096571"/>
            <a:ext cx="4576747" cy="1200329"/>
          </a:xfrm>
          <a:prstGeom prst="rect">
            <a:avLst/>
          </a:prstGeom>
          <a:noFill/>
        </p:spPr>
        <p:txBody>
          <a:bodyPr wrap="square" rtlCol="0">
            <a:spAutoFit/>
          </a:bodyPr>
          <a:lstStyle/>
          <a:p>
            <a:r>
              <a:rPr lang="en-US" sz="2400" dirty="0"/>
              <a:t>The slope of the line (top of the triangle) represents the spring constant.</a:t>
            </a:r>
          </a:p>
        </p:txBody>
      </p:sp>
      <p:sp>
        <p:nvSpPr>
          <p:cNvPr id="3" name="TextBox 2">
            <a:extLst>
              <a:ext uri="{FF2B5EF4-FFF2-40B4-BE49-F238E27FC236}">
                <a16:creationId xmlns:a16="http://schemas.microsoft.com/office/drawing/2014/main" id="{97B2D6E8-5057-4F3D-8A56-62D542CB9108}"/>
              </a:ext>
            </a:extLst>
          </p:cNvPr>
          <p:cNvSpPr txBox="1"/>
          <p:nvPr/>
        </p:nvSpPr>
        <p:spPr>
          <a:xfrm>
            <a:off x="6875523" y="1283154"/>
            <a:ext cx="4576747" cy="830997"/>
          </a:xfrm>
          <a:prstGeom prst="rect">
            <a:avLst/>
          </a:prstGeom>
          <a:noFill/>
        </p:spPr>
        <p:txBody>
          <a:bodyPr wrap="square" rtlCol="0">
            <a:spAutoFit/>
          </a:bodyPr>
          <a:lstStyle/>
          <a:p>
            <a:r>
              <a:rPr lang="en-US" sz="2400" dirty="0"/>
              <a:t>The measured data was not quite linear, </a:t>
            </a:r>
          </a:p>
        </p:txBody>
      </p:sp>
      <p:grpSp>
        <p:nvGrpSpPr>
          <p:cNvPr id="18" name="Group 17">
            <a:extLst>
              <a:ext uri="{FF2B5EF4-FFF2-40B4-BE49-F238E27FC236}">
                <a16:creationId xmlns:a16="http://schemas.microsoft.com/office/drawing/2014/main" id="{8C8BA4AE-C2E6-4A21-AE01-9E8463D4C7DF}"/>
              </a:ext>
            </a:extLst>
          </p:cNvPr>
          <p:cNvGrpSpPr/>
          <p:nvPr/>
        </p:nvGrpSpPr>
        <p:grpSpPr>
          <a:xfrm>
            <a:off x="1882459" y="3547317"/>
            <a:ext cx="9569811" cy="2552842"/>
            <a:chOff x="1882459" y="3547317"/>
            <a:chExt cx="9569811" cy="2552842"/>
          </a:xfrm>
        </p:grpSpPr>
        <p:sp>
          <p:nvSpPr>
            <p:cNvPr id="9" name="TextBox 8">
              <a:extLst>
                <a:ext uri="{FF2B5EF4-FFF2-40B4-BE49-F238E27FC236}">
                  <a16:creationId xmlns:a16="http://schemas.microsoft.com/office/drawing/2014/main" id="{F380C898-3306-422A-AC04-B273E0A89C38}"/>
                </a:ext>
              </a:extLst>
            </p:cNvPr>
            <p:cNvSpPr txBox="1"/>
            <p:nvPr/>
          </p:nvSpPr>
          <p:spPr>
            <a:xfrm>
              <a:off x="3291102" y="3547317"/>
              <a:ext cx="2481876" cy="830586"/>
            </a:xfrm>
            <a:prstGeom prst="rect">
              <a:avLst/>
            </a:prstGeom>
            <a:noFill/>
          </p:spPr>
          <p:txBody>
            <a:bodyPr wrap="square" rtlCol="0">
              <a:spAutoFit/>
            </a:bodyPr>
            <a:lstStyle/>
            <a:p>
              <a:r>
                <a:rPr lang="en-US" sz="1600" dirty="0"/>
                <a:t>Area = ½ x Base x Height</a:t>
              </a:r>
            </a:p>
            <a:p>
              <a:r>
                <a:rPr lang="en-US" sz="1600" dirty="0"/>
                <a:t>Area = ½ x 0.1 m  x 5 N</a:t>
              </a:r>
            </a:p>
            <a:p>
              <a:r>
                <a:rPr lang="en-US" sz="1600" b="1" dirty="0"/>
                <a:t>Area =  0.25 N*m </a:t>
              </a:r>
            </a:p>
          </p:txBody>
        </p:sp>
        <p:sp>
          <p:nvSpPr>
            <p:cNvPr id="11" name="TextBox 10">
              <a:extLst>
                <a:ext uri="{FF2B5EF4-FFF2-40B4-BE49-F238E27FC236}">
                  <a16:creationId xmlns:a16="http://schemas.microsoft.com/office/drawing/2014/main" id="{47CB9FEF-0AF4-4DD5-A3E8-FC8EB21C7179}"/>
                </a:ext>
              </a:extLst>
            </p:cNvPr>
            <p:cNvSpPr txBox="1"/>
            <p:nvPr/>
          </p:nvSpPr>
          <p:spPr>
            <a:xfrm>
              <a:off x="1882459" y="5315329"/>
              <a:ext cx="3521670" cy="461665"/>
            </a:xfrm>
            <a:prstGeom prst="rect">
              <a:avLst/>
            </a:prstGeom>
            <a:noFill/>
          </p:spPr>
          <p:txBody>
            <a:bodyPr wrap="square" rtlCol="0">
              <a:spAutoFit/>
            </a:bodyPr>
            <a:lstStyle/>
            <a:p>
              <a:r>
                <a:rPr lang="en-US" sz="2400" dirty="0"/>
                <a:t>Work</a:t>
              </a:r>
              <a:r>
                <a:rPr lang="en-US" sz="2400" baseline="-25000" dirty="0"/>
                <a:t>Rubber Band</a:t>
              </a:r>
              <a:r>
                <a:rPr lang="en-US" sz="2400" dirty="0"/>
                <a:t> = 0.25 N*m</a:t>
              </a:r>
            </a:p>
          </p:txBody>
        </p:sp>
        <p:sp>
          <p:nvSpPr>
            <p:cNvPr id="13" name="TextBox 12">
              <a:extLst>
                <a:ext uri="{FF2B5EF4-FFF2-40B4-BE49-F238E27FC236}">
                  <a16:creationId xmlns:a16="http://schemas.microsoft.com/office/drawing/2014/main" id="{440A1DFF-7D4F-4049-9B06-49E71C962064}"/>
                </a:ext>
              </a:extLst>
            </p:cNvPr>
            <p:cNvSpPr txBox="1"/>
            <p:nvPr/>
          </p:nvSpPr>
          <p:spPr>
            <a:xfrm>
              <a:off x="6875523" y="4530499"/>
              <a:ext cx="4576747" cy="1569660"/>
            </a:xfrm>
            <a:prstGeom prst="rect">
              <a:avLst/>
            </a:prstGeom>
            <a:noFill/>
          </p:spPr>
          <p:txBody>
            <a:bodyPr wrap="square" rtlCol="0">
              <a:spAutoFit/>
            </a:bodyPr>
            <a:lstStyle/>
            <a:p>
              <a:r>
                <a:rPr lang="en-US" sz="2400" dirty="0"/>
                <a:t>The area under the curve is the </a:t>
              </a:r>
              <a:r>
                <a:rPr lang="en-US" sz="2400" b="1" dirty="0"/>
                <a:t>Potential Energy </a:t>
              </a:r>
              <a:r>
                <a:rPr lang="en-US" sz="2400" u="sng" dirty="0"/>
                <a:t>and</a:t>
              </a:r>
              <a:r>
                <a:rPr lang="en-US" sz="2400" dirty="0"/>
                <a:t> the </a:t>
              </a:r>
              <a:r>
                <a:rPr lang="en-US" sz="2400" b="1" dirty="0"/>
                <a:t>amount of work that the rubber band can do</a:t>
              </a:r>
              <a:r>
                <a:rPr lang="en-US" sz="2400" dirty="0"/>
                <a:t> if it is released.</a:t>
              </a:r>
            </a:p>
          </p:txBody>
        </p:sp>
      </p:grpSp>
      <p:sp>
        <p:nvSpPr>
          <p:cNvPr id="14" name="TextBox 13">
            <a:extLst>
              <a:ext uri="{FF2B5EF4-FFF2-40B4-BE49-F238E27FC236}">
                <a16:creationId xmlns:a16="http://schemas.microsoft.com/office/drawing/2014/main" id="{5B5756A9-41AE-40F3-BFA6-90CEA7A8C74F}"/>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Experimental Verification</a:t>
            </a:r>
          </a:p>
        </p:txBody>
      </p:sp>
      <p:grpSp>
        <p:nvGrpSpPr>
          <p:cNvPr id="2" name="Group 1">
            <a:extLst>
              <a:ext uri="{FF2B5EF4-FFF2-40B4-BE49-F238E27FC236}">
                <a16:creationId xmlns:a16="http://schemas.microsoft.com/office/drawing/2014/main" id="{EB8EFDF1-AD28-4A38-A7B7-871881C61A17}"/>
              </a:ext>
            </a:extLst>
          </p:cNvPr>
          <p:cNvGrpSpPr/>
          <p:nvPr/>
        </p:nvGrpSpPr>
        <p:grpSpPr>
          <a:xfrm>
            <a:off x="1420833" y="1283154"/>
            <a:ext cx="10031437" cy="3080681"/>
            <a:chOff x="1420833" y="1283154"/>
            <a:chExt cx="10031437" cy="3080681"/>
          </a:xfrm>
        </p:grpSpPr>
        <p:sp>
          <p:nvSpPr>
            <p:cNvPr id="8" name="Right Triangle 7">
              <a:extLst>
                <a:ext uri="{FF2B5EF4-FFF2-40B4-BE49-F238E27FC236}">
                  <a16:creationId xmlns:a16="http://schemas.microsoft.com/office/drawing/2014/main" id="{DE35FD15-87BF-4458-8E74-F85FB86514A1}"/>
                </a:ext>
              </a:extLst>
            </p:cNvPr>
            <p:cNvSpPr/>
            <p:nvPr/>
          </p:nvSpPr>
          <p:spPr>
            <a:xfrm flipH="1">
              <a:off x="1420833" y="2335235"/>
              <a:ext cx="4092400" cy="2028600"/>
            </a:xfrm>
            <a:prstGeom prst="rtTriangle">
              <a:avLst/>
            </a:prstGeom>
            <a:solidFill>
              <a:srgbClr val="4472C4">
                <a:alpha val="3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701799A-41D2-4EDF-A17B-0096E7AB82FC}"/>
                </a:ext>
              </a:extLst>
            </p:cNvPr>
            <p:cNvSpPr txBox="1"/>
            <p:nvPr/>
          </p:nvSpPr>
          <p:spPr>
            <a:xfrm>
              <a:off x="6875523" y="1283154"/>
              <a:ext cx="4576747" cy="1569660"/>
            </a:xfrm>
            <a:prstGeom prst="rect">
              <a:avLst/>
            </a:prstGeom>
            <a:noFill/>
          </p:spPr>
          <p:txBody>
            <a:bodyPr wrap="square" rtlCol="0">
              <a:spAutoFit/>
            </a:bodyPr>
            <a:lstStyle/>
            <a:p>
              <a:r>
                <a:rPr lang="en-US" sz="2400" dirty="0"/>
                <a:t>The measured data was not quite linear, but it was straight enough so the area could be approximated using a simple right triangle.</a:t>
              </a:r>
            </a:p>
          </p:txBody>
        </p:sp>
      </p:grpSp>
      <p:sp>
        <p:nvSpPr>
          <p:cNvPr id="4" name="Slide Number Placeholder 3">
            <a:extLst>
              <a:ext uri="{FF2B5EF4-FFF2-40B4-BE49-F238E27FC236}">
                <a16:creationId xmlns:a16="http://schemas.microsoft.com/office/drawing/2014/main" id="{6539130A-7C00-4140-96B0-DA722A17FEEA}"/>
              </a:ext>
            </a:extLst>
          </p:cNvPr>
          <p:cNvSpPr>
            <a:spLocks noGrp="1"/>
          </p:cNvSpPr>
          <p:nvPr>
            <p:ph type="sldNum" sz="quarter" idx="12"/>
          </p:nvPr>
        </p:nvSpPr>
        <p:spPr/>
        <p:txBody>
          <a:bodyPr/>
          <a:lstStyle/>
          <a:p>
            <a:fld id="{3545C179-9B2B-4A46-8A4F-B623355CB79F}" type="slidenum">
              <a:rPr lang="en-US" smtClean="0"/>
              <a:t>15</a:t>
            </a:fld>
            <a:endParaRPr lang="en-US"/>
          </a:p>
        </p:txBody>
      </p:sp>
    </p:spTree>
    <p:extLst>
      <p:ext uri="{BB962C8B-B14F-4D97-AF65-F5344CB8AC3E}">
        <p14:creationId xmlns:p14="http://schemas.microsoft.com/office/powerpoint/2010/main" val="271940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488C23-EC0C-4FAC-A846-E81257652A74}"/>
              </a:ext>
            </a:extLst>
          </p:cNvPr>
          <p:cNvSpPr txBox="1"/>
          <p:nvPr/>
        </p:nvSpPr>
        <p:spPr>
          <a:xfrm>
            <a:off x="2784231" y="1095237"/>
            <a:ext cx="6623538" cy="461665"/>
          </a:xfrm>
          <a:prstGeom prst="rect">
            <a:avLst/>
          </a:prstGeom>
          <a:noFill/>
        </p:spPr>
        <p:txBody>
          <a:bodyPr wrap="square" rtlCol="0">
            <a:spAutoFit/>
          </a:bodyPr>
          <a:lstStyle/>
          <a:p>
            <a:pPr algn="ctr"/>
            <a:r>
              <a:rPr lang="en-US" sz="2400" dirty="0"/>
              <a:t>Potential Energy  =  Work that can be done</a:t>
            </a:r>
            <a:endParaRPr lang="en-US" sz="1000" dirty="0"/>
          </a:p>
        </p:txBody>
      </p:sp>
      <p:sp>
        <p:nvSpPr>
          <p:cNvPr id="10" name="TextBox 9">
            <a:extLst>
              <a:ext uri="{FF2B5EF4-FFF2-40B4-BE49-F238E27FC236}">
                <a16:creationId xmlns:a16="http://schemas.microsoft.com/office/drawing/2014/main" id="{5E84B140-1C5E-4DBE-8740-98E9F2ABEF31}"/>
              </a:ext>
            </a:extLst>
          </p:cNvPr>
          <p:cNvSpPr txBox="1"/>
          <p:nvPr/>
        </p:nvSpPr>
        <p:spPr>
          <a:xfrm>
            <a:off x="3768411" y="208025"/>
            <a:ext cx="4655178" cy="584775"/>
          </a:xfrm>
          <a:prstGeom prst="rect">
            <a:avLst/>
          </a:prstGeom>
          <a:noFill/>
        </p:spPr>
        <p:txBody>
          <a:bodyPr wrap="square" rtlCol="0">
            <a:spAutoFit/>
          </a:bodyPr>
          <a:lstStyle/>
          <a:p>
            <a:pPr algn="ctr"/>
            <a:r>
              <a:rPr lang="en-US" sz="3200" dirty="0">
                <a:solidFill>
                  <a:srgbClr val="FF0000"/>
                </a:solidFill>
              </a:rPr>
              <a:t>Theoretical Computations</a:t>
            </a:r>
          </a:p>
        </p:txBody>
      </p:sp>
      <p:sp>
        <p:nvSpPr>
          <p:cNvPr id="11" name="TextBox 10">
            <a:extLst>
              <a:ext uri="{FF2B5EF4-FFF2-40B4-BE49-F238E27FC236}">
                <a16:creationId xmlns:a16="http://schemas.microsoft.com/office/drawing/2014/main" id="{45B733F1-D84F-4593-80B9-893599795118}"/>
              </a:ext>
            </a:extLst>
          </p:cNvPr>
          <p:cNvSpPr txBox="1"/>
          <p:nvPr/>
        </p:nvSpPr>
        <p:spPr>
          <a:xfrm>
            <a:off x="1153549" y="4845823"/>
            <a:ext cx="8904851" cy="1015663"/>
          </a:xfrm>
          <a:prstGeom prst="rect">
            <a:avLst/>
          </a:prstGeom>
          <a:noFill/>
        </p:spPr>
        <p:txBody>
          <a:bodyPr wrap="square" rtlCol="0">
            <a:spAutoFit/>
          </a:bodyPr>
          <a:lstStyle/>
          <a:p>
            <a:r>
              <a:rPr lang="en-US" sz="2400" dirty="0"/>
              <a:t>Mathematically speaking:</a:t>
            </a:r>
          </a:p>
          <a:p>
            <a:endParaRPr lang="en-US" sz="1200" dirty="0"/>
          </a:p>
          <a:p>
            <a:r>
              <a:rPr lang="en-US" sz="2400" dirty="0"/>
              <a:t>		</a:t>
            </a:r>
            <a:r>
              <a:rPr lang="en-US" sz="2400" b="1" dirty="0"/>
              <a:t>Work  =   Kinetic Energy</a:t>
            </a:r>
            <a:r>
              <a:rPr lang="en-US" sz="2400" b="1" baseline="-25000" dirty="0"/>
              <a:t>Final</a:t>
            </a:r>
            <a:r>
              <a:rPr lang="en-US" sz="2400" b="1" dirty="0"/>
              <a:t>  -  Kinetic Energy</a:t>
            </a:r>
            <a:r>
              <a:rPr lang="en-US" sz="2400" b="1" baseline="-25000" dirty="0"/>
              <a:t>Initial</a:t>
            </a:r>
          </a:p>
        </p:txBody>
      </p:sp>
      <p:sp>
        <p:nvSpPr>
          <p:cNvPr id="16" name="TextBox 15">
            <a:extLst>
              <a:ext uri="{FF2B5EF4-FFF2-40B4-BE49-F238E27FC236}">
                <a16:creationId xmlns:a16="http://schemas.microsoft.com/office/drawing/2014/main" id="{B98E17F5-574C-4972-A06F-AA8E8E443635}"/>
              </a:ext>
            </a:extLst>
          </p:cNvPr>
          <p:cNvSpPr txBox="1"/>
          <p:nvPr/>
        </p:nvSpPr>
        <p:spPr>
          <a:xfrm>
            <a:off x="1153549" y="1781850"/>
            <a:ext cx="9622302" cy="1200329"/>
          </a:xfrm>
          <a:prstGeom prst="rect">
            <a:avLst/>
          </a:prstGeom>
          <a:noFill/>
        </p:spPr>
        <p:txBody>
          <a:bodyPr wrap="square" rtlCol="0">
            <a:spAutoFit/>
          </a:bodyPr>
          <a:lstStyle/>
          <a:p>
            <a:r>
              <a:rPr lang="en-US" sz="2400" dirty="0"/>
              <a:t>When the rubber band is released it can start performing work on the cart.  As work is performed, the cart is accelerated and as the cart accelerates its kinetic energy increases.  </a:t>
            </a:r>
          </a:p>
        </p:txBody>
      </p:sp>
      <p:sp>
        <p:nvSpPr>
          <p:cNvPr id="17" name="TextBox 16">
            <a:extLst>
              <a:ext uri="{FF2B5EF4-FFF2-40B4-BE49-F238E27FC236}">
                <a16:creationId xmlns:a16="http://schemas.microsoft.com/office/drawing/2014/main" id="{B45D171E-A24B-4B65-90BB-D223F0006884}"/>
              </a:ext>
            </a:extLst>
          </p:cNvPr>
          <p:cNvSpPr txBox="1"/>
          <p:nvPr/>
        </p:nvSpPr>
        <p:spPr>
          <a:xfrm>
            <a:off x="1153549" y="3238123"/>
            <a:ext cx="9622302" cy="1354217"/>
          </a:xfrm>
          <a:prstGeom prst="rect">
            <a:avLst/>
          </a:prstGeom>
          <a:noFill/>
        </p:spPr>
        <p:txBody>
          <a:bodyPr wrap="square" rtlCol="0">
            <a:spAutoFit/>
          </a:bodyPr>
          <a:lstStyle/>
          <a:p>
            <a:r>
              <a:rPr lang="en-US" sz="2400" dirty="0"/>
              <a:t>The </a:t>
            </a:r>
            <a:r>
              <a:rPr lang="en-US" sz="2400" b="1" dirty="0"/>
              <a:t>Work-Energy Theorem </a:t>
            </a:r>
            <a:r>
              <a:rPr lang="en-US" sz="2400" dirty="0"/>
              <a:t>states:</a:t>
            </a:r>
          </a:p>
          <a:p>
            <a:endParaRPr lang="en-US" sz="1000" dirty="0"/>
          </a:p>
          <a:p>
            <a:r>
              <a:rPr lang="en-US" sz="2400" dirty="0"/>
              <a:t>The change in kinetic energy of a system is equal to the amount of work done on that object.</a:t>
            </a:r>
          </a:p>
        </p:txBody>
      </p:sp>
      <p:sp>
        <p:nvSpPr>
          <p:cNvPr id="4" name="Slide Number Placeholder 3">
            <a:extLst>
              <a:ext uri="{FF2B5EF4-FFF2-40B4-BE49-F238E27FC236}">
                <a16:creationId xmlns:a16="http://schemas.microsoft.com/office/drawing/2014/main" id="{5414C0E8-CBF8-442F-83AD-442E3C09314C}"/>
              </a:ext>
            </a:extLst>
          </p:cNvPr>
          <p:cNvSpPr>
            <a:spLocks noGrp="1"/>
          </p:cNvSpPr>
          <p:nvPr>
            <p:ph type="sldNum" sz="quarter" idx="12"/>
          </p:nvPr>
        </p:nvSpPr>
        <p:spPr/>
        <p:txBody>
          <a:bodyPr/>
          <a:lstStyle/>
          <a:p>
            <a:fld id="{3545C179-9B2B-4A46-8A4F-B623355CB79F}" type="slidenum">
              <a:rPr lang="en-US" smtClean="0"/>
              <a:t>16</a:t>
            </a:fld>
            <a:endParaRPr lang="en-US"/>
          </a:p>
        </p:txBody>
      </p:sp>
    </p:spTree>
    <p:extLst>
      <p:ext uri="{BB962C8B-B14F-4D97-AF65-F5344CB8AC3E}">
        <p14:creationId xmlns:p14="http://schemas.microsoft.com/office/powerpoint/2010/main" val="70742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458D16D-6D23-43B7-BA86-BC6AA8365720}"/>
              </a:ext>
            </a:extLst>
          </p:cNvPr>
          <p:cNvGrpSpPr/>
          <p:nvPr/>
        </p:nvGrpSpPr>
        <p:grpSpPr>
          <a:xfrm>
            <a:off x="3109817" y="4528328"/>
            <a:ext cx="6225578" cy="1041547"/>
            <a:chOff x="2209860" y="4571494"/>
            <a:chExt cx="6225578" cy="1041547"/>
          </a:xfrm>
        </p:grpSpPr>
        <p:sp>
          <p:nvSpPr>
            <p:cNvPr id="4" name="TextBox 3">
              <a:extLst>
                <a:ext uri="{FF2B5EF4-FFF2-40B4-BE49-F238E27FC236}">
                  <a16:creationId xmlns:a16="http://schemas.microsoft.com/office/drawing/2014/main" id="{152F7320-ADEB-43DD-9FBE-E54687297F39}"/>
                </a:ext>
              </a:extLst>
            </p:cNvPr>
            <p:cNvSpPr txBox="1"/>
            <p:nvPr/>
          </p:nvSpPr>
          <p:spPr>
            <a:xfrm>
              <a:off x="2209860" y="4782044"/>
              <a:ext cx="6225578" cy="830997"/>
            </a:xfrm>
            <a:prstGeom prst="rect">
              <a:avLst/>
            </a:prstGeom>
            <a:noFill/>
          </p:spPr>
          <p:txBody>
            <a:bodyPr wrap="square" rtlCol="0">
              <a:spAutoFit/>
            </a:bodyPr>
            <a:lstStyle/>
            <a:p>
              <a:r>
                <a:rPr lang="en-US" sz="2400" b="1" dirty="0">
                  <a:cs typeface="Times New Roman"/>
                </a:rPr>
                <a:t>Vel</a:t>
              </a:r>
              <a:r>
                <a:rPr lang="en-US" sz="2400" dirty="0">
                  <a:cs typeface="Times New Roman"/>
                </a:rPr>
                <a:t>   =             ( 2  x  0.25 N*m )   /   0.40 kg</a:t>
              </a:r>
            </a:p>
            <a:p>
              <a:endParaRPr lang="en-US" sz="2400" dirty="0">
                <a:cs typeface="Times New Roman"/>
              </a:endParaRPr>
            </a:p>
          </p:txBody>
        </p:sp>
        <p:grpSp>
          <p:nvGrpSpPr>
            <p:cNvPr id="5" name="Group 4">
              <a:extLst>
                <a:ext uri="{FF2B5EF4-FFF2-40B4-BE49-F238E27FC236}">
                  <a16:creationId xmlns:a16="http://schemas.microsoft.com/office/drawing/2014/main" id="{62B16B34-B873-4238-BB86-229EDB99F9CF}"/>
                </a:ext>
              </a:extLst>
            </p:cNvPr>
            <p:cNvGrpSpPr/>
            <p:nvPr/>
          </p:nvGrpSpPr>
          <p:grpSpPr>
            <a:xfrm>
              <a:off x="3467436" y="4571494"/>
              <a:ext cx="4728105" cy="753979"/>
              <a:chOff x="4443663" y="2310063"/>
              <a:chExt cx="4459705" cy="753979"/>
            </a:xfrm>
          </p:grpSpPr>
          <p:cxnSp>
            <p:nvCxnSpPr>
              <p:cNvPr id="6" name="Straight Connector 5">
                <a:extLst>
                  <a:ext uri="{FF2B5EF4-FFF2-40B4-BE49-F238E27FC236}">
                    <a16:creationId xmlns:a16="http://schemas.microsoft.com/office/drawing/2014/main" id="{917E8DBD-78A5-4F05-8F43-5DC459C7CA09}"/>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F316F9-2176-4451-852B-4C91BAAD9698}"/>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06B9E9B-3AF6-4A97-8569-446C89183F5C}"/>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TextBox 9">
            <a:extLst>
              <a:ext uri="{FF2B5EF4-FFF2-40B4-BE49-F238E27FC236}">
                <a16:creationId xmlns:a16="http://schemas.microsoft.com/office/drawing/2014/main" id="{5E84B140-1C5E-4DBE-8740-98E9F2ABEF31}"/>
              </a:ext>
            </a:extLst>
          </p:cNvPr>
          <p:cNvSpPr txBox="1"/>
          <p:nvPr/>
        </p:nvSpPr>
        <p:spPr>
          <a:xfrm>
            <a:off x="3768411" y="208025"/>
            <a:ext cx="4655178" cy="584775"/>
          </a:xfrm>
          <a:prstGeom prst="rect">
            <a:avLst/>
          </a:prstGeom>
          <a:noFill/>
        </p:spPr>
        <p:txBody>
          <a:bodyPr wrap="square" rtlCol="0">
            <a:spAutoFit/>
          </a:bodyPr>
          <a:lstStyle/>
          <a:p>
            <a:pPr algn="ctr"/>
            <a:r>
              <a:rPr lang="en-US" sz="3200" dirty="0">
                <a:solidFill>
                  <a:srgbClr val="FF0000"/>
                </a:solidFill>
              </a:rPr>
              <a:t>Theoretical Computations</a:t>
            </a:r>
          </a:p>
        </p:txBody>
      </p:sp>
      <p:sp>
        <p:nvSpPr>
          <p:cNvPr id="13" name="TextBox 12">
            <a:extLst>
              <a:ext uri="{FF2B5EF4-FFF2-40B4-BE49-F238E27FC236}">
                <a16:creationId xmlns:a16="http://schemas.microsoft.com/office/drawing/2014/main" id="{DF334530-425C-4630-95FE-D7D81EA6FEF1}"/>
              </a:ext>
            </a:extLst>
          </p:cNvPr>
          <p:cNvSpPr txBox="1"/>
          <p:nvPr/>
        </p:nvSpPr>
        <p:spPr>
          <a:xfrm>
            <a:off x="3109817" y="5554176"/>
            <a:ext cx="6225578" cy="461665"/>
          </a:xfrm>
          <a:prstGeom prst="rect">
            <a:avLst/>
          </a:prstGeom>
          <a:noFill/>
        </p:spPr>
        <p:txBody>
          <a:bodyPr wrap="square" rtlCol="0">
            <a:spAutoFit/>
          </a:bodyPr>
          <a:lstStyle/>
          <a:p>
            <a:r>
              <a:rPr lang="en-US" sz="2400" b="1" dirty="0">
                <a:cs typeface="Times New Roman"/>
              </a:rPr>
              <a:t>Vel</a:t>
            </a:r>
            <a:r>
              <a:rPr lang="en-US" sz="2400" dirty="0">
                <a:cs typeface="Times New Roman"/>
              </a:rPr>
              <a:t>   =     1.12 m/sec   </a:t>
            </a:r>
            <a:r>
              <a:rPr lang="en-US" sz="2400" b="1" dirty="0">
                <a:cs typeface="Times New Roman"/>
              </a:rPr>
              <a:t>  </a:t>
            </a:r>
            <a:endParaRPr lang="en-US" sz="2400" b="1" dirty="0"/>
          </a:p>
        </p:txBody>
      </p:sp>
      <p:grpSp>
        <p:nvGrpSpPr>
          <p:cNvPr id="2" name="Group 1">
            <a:extLst>
              <a:ext uri="{FF2B5EF4-FFF2-40B4-BE49-F238E27FC236}">
                <a16:creationId xmlns:a16="http://schemas.microsoft.com/office/drawing/2014/main" id="{1CEAD998-0825-436F-A592-E203CE91540C}"/>
              </a:ext>
            </a:extLst>
          </p:cNvPr>
          <p:cNvGrpSpPr/>
          <p:nvPr/>
        </p:nvGrpSpPr>
        <p:grpSpPr>
          <a:xfrm>
            <a:off x="945396" y="2258172"/>
            <a:ext cx="10625380" cy="2194895"/>
            <a:chOff x="945396" y="2258172"/>
            <a:chExt cx="10625380" cy="2194895"/>
          </a:xfrm>
        </p:grpSpPr>
        <p:sp>
          <p:nvSpPr>
            <p:cNvPr id="11" name="TextBox 10">
              <a:extLst>
                <a:ext uri="{FF2B5EF4-FFF2-40B4-BE49-F238E27FC236}">
                  <a16:creationId xmlns:a16="http://schemas.microsoft.com/office/drawing/2014/main" id="{27F904C9-E162-4BB3-A4AC-15BE9F46602C}"/>
                </a:ext>
              </a:extLst>
            </p:cNvPr>
            <p:cNvSpPr txBox="1"/>
            <p:nvPr/>
          </p:nvSpPr>
          <p:spPr>
            <a:xfrm>
              <a:off x="945396" y="2258172"/>
              <a:ext cx="10625380" cy="830997"/>
            </a:xfrm>
            <a:prstGeom prst="rect">
              <a:avLst/>
            </a:prstGeom>
            <a:noFill/>
          </p:spPr>
          <p:txBody>
            <a:bodyPr wrap="square" rtlCol="0">
              <a:spAutoFit/>
            </a:bodyPr>
            <a:lstStyle/>
            <a:p>
              <a:r>
                <a:rPr lang="en-US" sz="2400" dirty="0"/>
                <a:t>Algebra can be applied to the Work-Energy Equation to determine the theoretical velocity of the cart just when the rubber band becomes fully relaxed (Force=0):</a:t>
              </a:r>
              <a:endParaRPr lang="en-US" sz="2400" baseline="30000" dirty="0"/>
            </a:p>
          </p:txBody>
        </p:sp>
        <p:grpSp>
          <p:nvGrpSpPr>
            <p:cNvPr id="12" name="Group 11">
              <a:extLst>
                <a:ext uri="{FF2B5EF4-FFF2-40B4-BE49-F238E27FC236}">
                  <a16:creationId xmlns:a16="http://schemas.microsoft.com/office/drawing/2014/main" id="{19A4FCA7-A7F6-4F3C-8E3F-775088A1C15B}"/>
                </a:ext>
              </a:extLst>
            </p:cNvPr>
            <p:cNvGrpSpPr/>
            <p:nvPr/>
          </p:nvGrpSpPr>
          <p:grpSpPr>
            <a:xfrm>
              <a:off x="3088048" y="3411520"/>
              <a:ext cx="6225578" cy="1041547"/>
              <a:chOff x="2209860" y="4571494"/>
              <a:chExt cx="6225578" cy="1041547"/>
            </a:xfrm>
          </p:grpSpPr>
          <p:sp>
            <p:nvSpPr>
              <p:cNvPr id="14" name="TextBox 13">
                <a:extLst>
                  <a:ext uri="{FF2B5EF4-FFF2-40B4-BE49-F238E27FC236}">
                    <a16:creationId xmlns:a16="http://schemas.microsoft.com/office/drawing/2014/main" id="{B916E2DF-C55D-4906-BA74-22017EBE456A}"/>
                  </a:ext>
                </a:extLst>
              </p:cNvPr>
              <p:cNvSpPr txBox="1"/>
              <p:nvPr/>
            </p:nvSpPr>
            <p:spPr>
              <a:xfrm>
                <a:off x="2209860" y="4782044"/>
                <a:ext cx="6225578" cy="830997"/>
              </a:xfrm>
              <a:prstGeom prst="rect">
                <a:avLst/>
              </a:prstGeom>
              <a:noFill/>
            </p:spPr>
            <p:txBody>
              <a:bodyPr wrap="square" rtlCol="0">
                <a:spAutoFit/>
              </a:bodyPr>
              <a:lstStyle/>
              <a:p>
                <a:r>
                  <a:rPr lang="en-US" sz="2400" b="1" dirty="0">
                    <a:cs typeface="Times New Roman"/>
                  </a:rPr>
                  <a:t>Vel</a:t>
                </a:r>
                <a:r>
                  <a:rPr lang="en-US" sz="2400" dirty="0">
                    <a:cs typeface="Times New Roman"/>
                  </a:rPr>
                  <a:t>   =             ( 2  x  Work )   /   Mass</a:t>
                </a:r>
              </a:p>
              <a:p>
                <a:endParaRPr lang="en-US" sz="2400" dirty="0">
                  <a:cs typeface="Times New Roman"/>
                </a:endParaRPr>
              </a:p>
            </p:txBody>
          </p:sp>
          <p:grpSp>
            <p:nvGrpSpPr>
              <p:cNvPr id="15" name="Group 14">
                <a:extLst>
                  <a:ext uri="{FF2B5EF4-FFF2-40B4-BE49-F238E27FC236}">
                    <a16:creationId xmlns:a16="http://schemas.microsoft.com/office/drawing/2014/main" id="{8E7D1F60-4536-4CD3-A478-4E485318D421}"/>
                  </a:ext>
                </a:extLst>
              </p:cNvPr>
              <p:cNvGrpSpPr/>
              <p:nvPr/>
            </p:nvGrpSpPr>
            <p:grpSpPr>
              <a:xfrm>
                <a:off x="3467436" y="4571494"/>
                <a:ext cx="4728105" cy="753979"/>
                <a:chOff x="4443663" y="2310063"/>
                <a:chExt cx="4459705" cy="753979"/>
              </a:xfrm>
            </p:grpSpPr>
            <p:cxnSp>
              <p:nvCxnSpPr>
                <p:cNvPr id="16" name="Straight Connector 15">
                  <a:extLst>
                    <a:ext uri="{FF2B5EF4-FFF2-40B4-BE49-F238E27FC236}">
                      <a16:creationId xmlns:a16="http://schemas.microsoft.com/office/drawing/2014/main" id="{7FD02964-DDAF-4301-8215-EFE2723892B3}"/>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9402DFB-8463-4403-81E5-85792BF0AED9}"/>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5BF6613-F3F5-4365-9828-B47ECD59491D}"/>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9" name="TextBox 18">
            <a:extLst>
              <a:ext uri="{FF2B5EF4-FFF2-40B4-BE49-F238E27FC236}">
                <a16:creationId xmlns:a16="http://schemas.microsoft.com/office/drawing/2014/main" id="{506AB1EC-47E3-4998-B4F6-83AB897E8004}"/>
              </a:ext>
            </a:extLst>
          </p:cNvPr>
          <p:cNvSpPr txBox="1"/>
          <p:nvPr/>
        </p:nvSpPr>
        <p:spPr>
          <a:xfrm>
            <a:off x="945396" y="979017"/>
            <a:ext cx="10625380" cy="1015663"/>
          </a:xfrm>
          <a:prstGeom prst="rect">
            <a:avLst/>
          </a:prstGeom>
          <a:noFill/>
        </p:spPr>
        <p:txBody>
          <a:bodyPr wrap="square" rtlCol="0">
            <a:spAutoFit/>
          </a:bodyPr>
          <a:lstStyle/>
          <a:p>
            <a:r>
              <a:rPr lang="en-US" sz="2400" dirty="0"/>
              <a:t>If the object is initially at rest, the Work-Energy Equation becomes:</a:t>
            </a:r>
          </a:p>
          <a:p>
            <a:endParaRPr lang="en-US" sz="1200" dirty="0"/>
          </a:p>
          <a:p>
            <a:r>
              <a:rPr lang="en-US" sz="2400" dirty="0"/>
              <a:t>		  </a:t>
            </a:r>
            <a:r>
              <a:rPr lang="en-US" sz="2400" b="1" dirty="0"/>
              <a:t>Work  =  Kinetic Energy</a:t>
            </a:r>
            <a:r>
              <a:rPr lang="en-US" sz="2400" b="1" baseline="-25000" dirty="0"/>
              <a:t>Final</a:t>
            </a:r>
            <a:r>
              <a:rPr lang="en-US" sz="2400" b="1" dirty="0"/>
              <a:t>   =   ½ Mass  x  Velocity</a:t>
            </a:r>
            <a:r>
              <a:rPr lang="en-US" sz="2400" b="1" baseline="30000" dirty="0"/>
              <a:t>2</a:t>
            </a:r>
            <a:endParaRPr lang="en-US" sz="2400" baseline="30000" dirty="0"/>
          </a:p>
        </p:txBody>
      </p:sp>
      <p:sp>
        <p:nvSpPr>
          <p:cNvPr id="20" name="Slide Number Placeholder 19">
            <a:extLst>
              <a:ext uri="{FF2B5EF4-FFF2-40B4-BE49-F238E27FC236}">
                <a16:creationId xmlns:a16="http://schemas.microsoft.com/office/drawing/2014/main" id="{272A3C9E-DEDA-48F5-8639-7436E33E0970}"/>
              </a:ext>
            </a:extLst>
          </p:cNvPr>
          <p:cNvSpPr>
            <a:spLocks noGrp="1"/>
          </p:cNvSpPr>
          <p:nvPr>
            <p:ph type="sldNum" sz="quarter" idx="12"/>
          </p:nvPr>
        </p:nvSpPr>
        <p:spPr/>
        <p:txBody>
          <a:bodyPr/>
          <a:lstStyle/>
          <a:p>
            <a:fld id="{3545C179-9B2B-4A46-8A4F-B623355CB79F}" type="slidenum">
              <a:rPr lang="en-US" smtClean="0"/>
              <a:t>17</a:t>
            </a:fld>
            <a:endParaRPr lang="en-US"/>
          </a:p>
        </p:txBody>
      </p:sp>
    </p:spTree>
    <p:extLst>
      <p:ext uri="{BB962C8B-B14F-4D97-AF65-F5344CB8AC3E}">
        <p14:creationId xmlns:p14="http://schemas.microsoft.com/office/powerpoint/2010/main" val="300875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EF6F7A-803E-4B1B-93A8-5A5C375999A0}"/>
              </a:ext>
            </a:extLst>
          </p:cNvPr>
          <p:cNvSpPr txBox="1"/>
          <p:nvPr/>
        </p:nvSpPr>
        <p:spPr>
          <a:xfrm>
            <a:off x="1548192" y="4797084"/>
            <a:ext cx="4247847" cy="707886"/>
          </a:xfrm>
          <a:prstGeom prst="rect">
            <a:avLst/>
          </a:prstGeom>
          <a:noFill/>
        </p:spPr>
        <p:txBody>
          <a:bodyPr wrap="square" rtlCol="0">
            <a:spAutoFit/>
          </a:bodyPr>
          <a:lstStyle/>
          <a:p>
            <a:pPr algn="ctr"/>
            <a:r>
              <a:rPr lang="en-US" sz="2000" dirty="0"/>
              <a:t>Rubber Band fully stretched (10 cm)</a:t>
            </a:r>
          </a:p>
          <a:p>
            <a:pPr algn="ctr"/>
            <a:r>
              <a:rPr lang="en-US" sz="2000" dirty="0"/>
              <a:t>Force = 5.25 N </a:t>
            </a:r>
          </a:p>
        </p:txBody>
      </p:sp>
      <p:sp>
        <p:nvSpPr>
          <p:cNvPr id="6" name="TextBox 5">
            <a:extLst>
              <a:ext uri="{FF2B5EF4-FFF2-40B4-BE49-F238E27FC236}">
                <a16:creationId xmlns:a16="http://schemas.microsoft.com/office/drawing/2014/main" id="{399CE942-FD7C-4DDE-B73D-20B91722EE2B}"/>
              </a:ext>
            </a:extLst>
          </p:cNvPr>
          <p:cNvSpPr txBox="1"/>
          <p:nvPr/>
        </p:nvSpPr>
        <p:spPr>
          <a:xfrm>
            <a:off x="7592150" y="4797084"/>
            <a:ext cx="1855466" cy="707886"/>
          </a:xfrm>
          <a:prstGeom prst="rect">
            <a:avLst/>
          </a:prstGeom>
          <a:noFill/>
        </p:spPr>
        <p:txBody>
          <a:bodyPr wrap="square" rtlCol="0">
            <a:spAutoFit/>
          </a:bodyPr>
          <a:lstStyle/>
          <a:p>
            <a:pPr algn="ctr"/>
            <a:r>
              <a:rPr lang="en-US" sz="2000" dirty="0"/>
              <a:t>Cart Released</a:t>
            </a:r>
          </a:p>
          <a:p>
            <a:pPr algn="ctr"/>
            <a:r>
              <a:rPr lang="en-US" sz="2000" dirty="0"/>
              <a:t>Force = 0 N</a:t>
            </a:r>
          </a:p>
        </p:txBody>
      </p:sp>
      <p:pic>
        <p:nvPicPr>
          <p:cNvPr id="10" name="Picture 9">
            <a:extLst>
              <a:ext uri="{FF2B5EF4-FFF2-40B4-BE49-F238E27FC236}">
                <a16:creationId xmlns:a16="http://schemas.microsoft.com/office/drawing/2014/main" id="{9DAB9329-6366-4B0B-8991-7407403216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847557" y="1512033"/>
            <a:ext cx="3901440" cy="2926080"/>
          </a:xfrm>
          <a:prstGeom prst="rect">
            <a:avLst/>
          </a:prstGeom>
        </p:spPr>
      </p:pic>
      <p:pic>
        <p:nvPicPr>
          <p:cNvPr id="12" name="Picture 11">
            <a:extLst>
              <a:ext uri="{FF2B5EF4-FFF2-40B4-BE49-F238E27FC236}">
                <a16:creationId xmlns:a16="http://schemas.microsoft.com/office/drawing/2014/main" id="{DDF3AE39-C418-4C08-8FB4-5162C8C7C57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2259" y="1512033"/>
            <a:ext cx="3876681" cy="2907511"/>
          </a:xfrm>
          <a:prstGeom prst="rect">
            <a:avLst/>
          </a:prstGeom>
        </p:spPr>
      </p:pic>
      <p:cxnSp>
        <p:nvCxnSpPr>
          <p:cNvPr id="13" name="Straight Arrow Connector 12">
            <a:extLst>
              <a:ext uri="{FF2B5EF4-FFF2-40B4-BE49-F238E27FC236}">
                <a16:creationId xmlns:a16="http://schemas.microsoft.com/office/drawing/2014/main" id="{D2F72837-A28E-4A8B-86F5-9EFF4A816985}"/>
              </a:ext>
            </a:extLst>
          </p:cNvPr>
          <p:cNvCxnSpPr>
            <a:cxnSpLocks/>
          </p:cNvCxnSpPr>
          <p:nvPr/>
        </p:nvCxnSpPr>
        <p:spPr>
          <a:xfrm flipV="1">
            <a:off x="8861386" y="2855742"/>
            <a:ext cx="831254" cy="10090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3C95BAD-EA8D-41EE-BFD3-D9C2F55A6449}"/>
              </a:ext>
            </a:extLst>
          </p:cNvPr>
          <p:cNvSpPr>
            <a:spLocks noGrp="1"/>
          </p:cNvSpPr>
          <p:nvPr>
            <p:ph type="sldNum" sz="quarter" idx="12"/>
          </p:nvPr>
        </p:nvSpPr>
        <p:spPr/>
        <p:txBody>
          <a:bodyPr/>
          <a:lstStyle/>
          <a:p>
            <a:fld id="{3545C179-9B2B-4A46-8A4F-B623355CB79F}" type="slidenum">
              <a:rPr lang="en-US" smtClean="0"/>
              <a:t>18</a:t>
            </a:fld>
            <a:endParaRPr lang="en-US"/>
          </a:p>
        </p:txBody>
      </p:sp>
    </p:spTree>
    <p:extLst>
      <p:ext uri="{BB962C8B-B14F-4D97-AF65-F5344CB8AC3E}">
        <p14:creationId xmlns:p14="http://schemas.microsoft.com/office/powerpoint/2010/main" val="82432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D520962-E078-4356-A376-83592A45FF93}"/>
              </a:ext>
            </a:extLst>
          </p:cNvPr>
          <p:cNvSpPr txBox="1"/>
          <p:nvPr/>
        </p:nvSpPr>
        <p:spPr>
          <a:xfrm>
            <a:off x="5345723" y="1612357"/>
            <a:ext cx="5641145" cy="3046988"/>
          </a:xfrm>
          <a:prstGeom prst="rect">
            <a:avLst/>
          </a:prstGeom>
          <a:noFill/>
        </p:spPr>
        <p:txBody>
          <a:bodyPr wrap="square" rtlCol="0">
            <a:spAutoFit/>
          </a:bodyPr>
          <a:lstStyle/>
          <a:p>
            <a:r>
              <a:rPr lang="en-US" sz="2400" dirty="0"/>
              <a:t>A ultrasonic motion sensor was used to measure the velocity as a function of time during the test.</a:t>
            </a:r>
          </a:p>
          <a:p>
            <a:endParaRPr lang="en-US" sz="2400" dirty="0"/>
          </a:p>
          <a:p>
            <a:r>
              <a:rPr lang="en-US" sz="2400" dirty="0">
                <a:solidFill>
                  <a:srgbClr val="0070C0"/>
                </a:solidFill>
              </a:rPr>
              <a:t>Alternate Data Collection Method: </a:t>
            </a:r>
            <a:r>
              <a:rPr lang="en-US" sz="2400" dirty="0"/>
              <a:t>A ruler could have been placed along the track and then video frames could be counted to obtain velocity data… </a:t>
            </a:r>
          </a:p>
        </p:txBody>
      </p:sp>
      <p:sp>
        <p:nvSpPr>
          <p:cNvPr id="8" name="TextBox 7">
            <a:extLst>
              <a:ext uri="{FF2B5EF4-FFF2-40B4-BE49-F238E27FC236}">
                <a16:creationId xmlns:a16="http://schemas.microsoft.com/office/drawing/2014/main" id="{A6BA87EC-BB55-4D8F-8308-4F253760F62A}"/>
              </a:ext>
            </a:extLst>
          </p:cNvPr>
          <p:cNvSpPr txBox="1"/>
          <p:nvPr/>
        </p:nvSpPr>
        <p:spPr>
          <a:xfrm>
            <a:off x="3926114" y="191337"/>
            <a:ext cx="4339771" cy="584775"/>
          </a:xfrm>
          <a:prstGeom prst="rect">
            <a:avLst/>
          </a:prstGeom>
          <a:noFill/>
        </p:spPr>
        <p:txBody>
          <a:bodyPr wrap="square" rtlCol="0">
            <a:spAutoFit/>
          </a:bodyPr>
          <a:lstStyle/>
          <a:p>
            <a:pPr algn="ctr"/>
            <a:r>
              <a:rPr lang="en-US" sz="3200" dirty="0">
                <a:solidFill>
                  <a:srgbClr val="FF0000"/>
                </a:solidFill>
              </a:rPr>
              <a:t>Experimental Results</a:t>
            </a:r>
          </a:p>
        </p:txBody>
      </p:sp>
      <p:pic>
        <p:nvPicPr>
          <p:cNvPr id="10" name="Picture 9">
            <a:extLst>
              <a:ext uri="{FF2B5EF4-FFF2-40B4-BE49-F238E27FC236}">
                <a16:creationId xmlns:a16="http://schemas.microsoft.com/office/drawing/2014/main" id="{C1CD9C71-1746-435A-AB34-445FE8C74E38}"/>
              </a:ext>
            </a:extLst>
          </p:cNvPr>
          <p:cNvPicPr>
            <a:picLocks noChangeAspect="1"/>
          </p:cNvPicPr>
          <p:nvPr/>
        </p:nvPicPr>
        <p:blipFill>
          <a:blip r:embed="rId2"/>
          <a:stretch>
            <a:fillRect/>
          </a:stretch>
        </p:blipFill>
        <p:spPr>
          <a:xfrm>
            <a:off x="2313350" y="1396097"/>
            <a:ext cx="2019498" cy="3848840"/>
          </a:xfrm>
          <a:prstGeom prst="rect">
            <a:avLst/>
          </a:prstGeom>
        </p:spPr>
      </p:pic>
      <p:sp>
        <p:nvSpPr>
          <p:cNvPr id="3" name="Slide Number Placeholder 2">
            <a:extLst>
              <a:ext uri="{FF2B5EF4-FFF2-40B4-BE49-F238E27FC236}">
                <a16:creationId xmlns:a16="http://schemas.microsoft.com/office/drawing/2014/main" id="{77348431-090F-4008-A7EA-1CE89D3AD755}"/>
              </a:ext>
            </a:extLst>
          </p:cNvPr>
          <p:cNvSpPr>
            <a:spLocks noGrp="1"/>
          </p:cNvSpPr>
          <p:nvPr>
            <p:ph type="sldNum" sz="quarter" idx="12"/>
          </p:nvPr>
        </p:nvSpPr>
        <p:spPr/>
        <p:txBody>
          <a:bodyPr/>
          <a:lstStyle/>
          <a:p>
            <a:fld id="{3545C179-9B2B-4A46-8A4F-B623355CB79F}" type="slidenum">
              <a:rPr lang="en-US" smtClean="0"/>
              <a:t>19</a:t>
            </a:fld>
            <a:endParaRPr lang="en-US"/>
          </a:p>
        </p:txBody>
      </p:sp>
    </p:spTree>
    <p:extLst>
      <p:ext uri="{BB962C8B-B14F-4D97-AF65-F5344CB8AC3E}">
        <p14:creationId xmlns:p14="http://schemas.microsoft.com/office/powerpoint/2010/main" val="303205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D1E2B8-C67A-4574-8128-12D7D0A0FB0E}"/>
              </a:ext>
            </a:extLst>
          </p:cNvPr>
          <p:cNvSpPr txBox="1"/>
          <p:nvPr/>
        </p:nvSpPr>
        <p:spPr>
          <a:xfrm>
            <a:off x="1995267" y="1083210"/>
            <a:ext cx="8201464" cy="461665"/>
          </a:xfrm>
          <a:prstGeom prst="rect">
            <a:avLst/>
          </a:prstGeom>
          <a:noFill/>
        </p:spPr>
        <p:txBody>
          <a:bodyPr wrap="square" rtlCol="0">
            <a:spAutoFit/>
          </a:bodyPr>
          <a:lstStyle/>
          <a:p>
            <a:r>
              <a:rPr lang="en-US" sz="2400" b="1" dirty="0"/>
              <a:t>WORK</a:t>
            </a:r>
            <a:r>
              <a:rPr lang="en-US" sz="2400" dirty="0"/>
              <a:t> is done when a </a:t>
            </a:r>
            <a:r>
              <a:rPr lang="en-US" sz="2400" b="1" dirty="0"/>
              <a:t>FORCE</a:t>
            </a:r>
            <a:r>
              <a:rPr lang="en-US" sz="2400" dirty="0"/>
              <a:t> is applied over some </a:t>
            </a:r>
            <a:r>
              <a:rPr lang="en-US" sz="2400" b="1" dirty="0"/>
              <a:t>DISTANCE</a:t>
            </a:r>
            <a:r>
              <a:rPr lang="en-US" sz="2400" dirty="0"/>
              <a:t>.</a:t>
            </a:r>
          </a:p>
        </p:txBody>
      </p:sp>
      <p:sp>
        <p:nvSpPr>
          <p:cNvPr id="5" name="TextBox 4">
            <a:extLst>
              <a:ext uri="{FF2B5EF4-FFF2-40B4-BE49-F238E27FC236}">
                <a16:creationId xmlns:a16="http://schemas.microsoft.com/office/drawing/2014/main" id="{BC38FD0F-08A1-4DC3-8797-124E3975145C}"/>
              </a:ext>
            </a:extLst>
          </p:cNvPr>
          <p:cNvSpPr txBox="1"/>
          <p:nvPr/>
        </p:nvSpPr>
        <p:spPr>
          <a:xfrm>
            <a:off x="3486442" y="1799602"/>
            <a:ext cx="5219113" cy="461665"/>
          </a:xfrm>
          <a:prstGeom prst="rect">
            <a:avLst/>
          </a:prstGeom>
          <a:noFill/>
        </p:spPr>
        <p:txBody>
          <a:bodyPr wrap="square" rtlCol="0">
            <a:spAutoFit/>
          </a:bodyPr>
          <a:lstStyle/>
          <a:p>
            <a:r>
              <a:rPr lang="en-US" sz="2400" dirty="0"/>
              <a:t>Work   =   Force (N)   x   Distance (m)</a:t>
            </a:r>
          </a:p>
        </p:txBody>
      </p:sp>
      <p:sp>
        <p:nvSpPr>
          <p:cNvPr id="6" name="TextBox 5">
            <a:extLst>
              <a:ext uri="{FF2B5EF4-FFF2-40B4-BE49-F238E27FC236}">
                <a16:creationId xmlns:a16="http://schemas.microsoft.com/office/drawing/2014/main" id="{DD66DC0A-945A-46F1-A96C-E5B4AF083DC4}"/>
              </a:ext>
            </a:extLst>
          </p:cNvPr>
          <p:cNvSpPr txBox="1"/>
          <p:nvPr/>
        </p:nvSpPr>
        <p:spPr>
          <a:xfrm>
            <a:off x="2663483" y="2696308"/>
            <a:ext cx="6865034" cy="461665"/>
          </a:xfrm>
          <a:prstGeom prst="rect">
            <a:avLst/>
          </a:prstGeom>
          <a:noFill/>
        </p:spPr>
        <p:txBody>
          <a:bodyPr wrap="square" rtlCol="0">
            <a:spAutoFit/>
          </a:bodyPr>
          <a:lstStyle/>
          <a:p>
            <a:r>
              <a:rPr lang="en-US" sz="2400" dirty="0"/>
              <a:t>The </a:t>
            </a:r>
            <a:r>
              <a:rPr lang="en-US" sz="2400" b="1" dirty="0"/>
              <a:t>FORCE</a:t>
            </a:r>
            <a:r>
              <a:rPr lang="en-US" sz="2400" dirty="0"/>
              <a:t> can come from any number of sources:</a:t>
            </a:r>
          </a:p>
        </p:txBody>
      </p:sp>
      <p:sp>
        <p:nvSpPr>
          <p:cNvPr id="7" name="TextBox 6">
            <a:extLst>
              <a:ext uri="{FF2B5EF4-FFF2-40B4-BE49-F238E27FC236}">
                <a16:creationId xmlns:a16="http://schemas.microsoft.com/office/drawing/2014/main" id="{4542C10C-E838-46C0-AE96-DEB0AF0A8822}"/>
              </a:ext>
            </a:extLst>
          </p:cNvPr>
          <p:cNvSpPr txBox="1"/>
          <p:nvPr/>
        </p:nvSpPr>
        <p:spPr>
          <a:xfrm>
            <a:off x="4737297" y="3391596"/>
            <a:ext cx="285925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Gravity</a:t>
            </a:r>
          </a:p>
        </p:txBody>
      </p:sp>
      <p:sp>
        <p:nvSpPr>
          <p:cNvPr id="8" name="TextBox 7">
            <a:extLst>
              <a:ext uri="{FF2B5EF4-FFF2-40B4-BE49-F238E27FC236}">
                <a16:creationId xmlns:a16="http://schemas.microsoft.com/office/drawing/2014/main" id="{DDDCEF34-01F3-4398-9FA5-B492F61CF70D}"/>
              </a:ext>
            </a:extLst>
          </p:cNvPr>
          <p:cNvSpPr txBox="1"/>
          <p:nvPr/>
        </p:nvSpPr>
        <p:spPr>
          <a:xfrm>
            <a:off x="4737297" y="3827916"/>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Wind</a:t>
            </a:r>
          </a:p>
        </p:txBody>
      </p:sp>
      <p:sp>
        <p:nvSpPr>
          <p:cNvPr id="9" name="TextBox 8">
            <a:extLst>
              <a:ext uri="{FF2B5EF4-FFF2-40B4-BE49-F238E27FC236}">
                <a16:creationId xmlns:a16="http://schemas.microsoft.com/office/drawing/2014/main" id="{48C223FC-ECB7-4C75-93E2-8B3F613D8EB8}"/>
              </a:ext>
            </a:extLst>
          </p:cNvPr>
          <p:cNvSpPr txBox="1"/>
          <p:nvPr/>
        </p:nvSpPr>
        <p:spPr>
          <a:xfrm>
            <a:off x="4737296" y="4264236"/>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Pressure</a:t>
            </a:r>
          </a:p>
        </p:txBody>
      </p:sp>
      <p:sp>
        <p:nvSpPr>
          <p:cNvPr id="10" name="TextBox 9">
            <a:extLst>
              <a:ext uri="{FF2B5EF4-FFF2-40B4-BE49-F238E27FC236}">
                <a16:creationId xmlns:a16="http://schemas.microsoft.com/office/drawing/2014/main" id="{B4D2A5E1-B471-4A6A-88D4-3B24A4411EB3}"/>
              </a:ext>
            </a:extLst>
          </p:cNvPr>
          <p:cNvSpPr txBox="1"/>
          <p:nvPr/>
        </p:nvSpPr>
        <p:spPr>
          <a:xfrm>
            <a:off x="4737296" y="4717415"/>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Springs</a:t>
            </a:r>
          </a:p>
        </p:txBody>
      </p:sp>
      <p:sp>
        <p:nvSpPr>
          <p:cNvPr id="11" name="TextBox 10">
            <a:extLst>
              <a:ext uri="{FF2B5EF4-FFF2-40B4-BE49-F238E27FC236}">
                <a16:creationId xmlns:a16="http://schemas.microsoft.com/office/drawing/2014/main" id="{B1CE8D30-E76C-4936-A2C5-AF4162B57985}"/>
              </a:ext>
            </a:extLst>
          </p:cNvPr>
          <p:cNvSpPr txBox="1"/>
          <p:nvPr/>
        </p:nvSpPr>
        <p:spPr>
          <a:xfrm>
            <a:off x="4737296" y="5184662"/>
            <a:ext cx="242198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err="1"/>
              <a:t>Etc</a:t>
            </a:r>
            <a:r>
              <a:rPr lang="en-US" sz="2400" dirty="0"/>
              <a:t>…</a:t>
            </a:r>
          </a:p>
        </p:txBody>
      </p:sp>
      <p:sp>
        <p:nvSpPr>
          <p:cNvPr id="12" name="TextBox 11">
            <a:extLst>
              <a:ext uri="{FF2B5EF4-FFF2-40B4-BE49-F238E27FC236}">
                <a16:creationId xmlns:a16="http://schemas.microsoft.com/office/drawing/2014/main" id="{2E90846C-3B16-4868-8477-477EBE1386DD}"/>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What is Mechanical Work </a:t>
            </a:r>
          </a:p>
        </p:txBody>
      </p:sp>
      <p:sp>
        <p:nvSpPr>
          <p:cNvPr id="3" name="Slide Number Placeholder 2">
            <a:extLst>
              <a:ext uri="{FF2B5EF4-FFF2-40B4-BE49-F238E27FC236}">
                <a16:creationId xmlns:a16="http://schemas.microsoft.com/office/drawing/2014/main" id="{F00A634F-8AFF-484A-B8A1-00FABBBEC93F}"/>
              </a:ext>
            </a:extLst>
          </p:cNvPr>
          <p:cNvSpPr>
            <a:spLocks noGrp="1"/>
          </p:cNvSpPr>
          <p:nvPr>
            <p:ph type="sldNum" sz="quarter" idx="12"/>
          </p:nvPr>
        </p:nvSpPr>
        <p:spPr/>
        <p:txBody>
          <a:bodyPr/>
          <a:lstStyle/>
          <a:p>
            <a:fld id="{3545C179-9B2B-4A46-8A4F-B623355CB79F}" type="slidenum">
              <a:rPr lang="en-US" smtClean="0"/>
              <a:t>2</a:t>
            </a:fld>
            <a:endParaRPr lang="en-US"/>
          </a:p>
        </p:txBody>
      </p:sp>
    </p:spTree>
    <p:extLst>
      <p:ext uri="{BB962C8B-B14F-4D97-AF65-F5344CB8AC3E}">
        <p14:creationId xmlns:p14="http://schemas.microsoft.com/office/powerpoint/2010/main" val="96161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960573A-1FFE-41A3-BBAF-EFAA5F1966FF}"/>
              </a:ext>
            </a:extLst>
          </p:cNvPr>
          <p:cNvGraphicFramePr>
            <a:graphicFrameLocks noGrp="1"/>
          </p:cNvGraphicFramePr>
          <p:nvPr>
            <p:extLst>
              <p:ext uri="{D42A27DB-BD31-4B8C-83A1-F6EECF244321}">
                <p14:modId xmlns:p14="http://schemas.microsoft.com/office/powerpoint/2010/main" val="2652521681"/>
              </p:ext>
            </p:extLst>
          </p:nvPr>
        </p:nvGraphicFramePr>
        <p:xfrm>
          <a:off x="3102316" y="1478812"/>
          <a:ext cx="5508284" cy="1112520"/>
        </p:xfrm>
        <a:graphic>
          <a:graphicData uri="http://schemas.openxmlformats.org/drawingml/2006/table">
            <a:tbl>
              <a:tblPr firstRow="1" bandRow="1">
                <a:tableStyleId>{5C22544A-7EE6-4342-B048-85BDC9FD1C3A}</a:tableStyleId>
              </a:tblPr>
              <a:tblGrid>
                <a:gridCol w="2754142">
                  <a:extLst>
                    <a:ext uri="{9D8B030D-6E8A-4147-A177-3AD203B41FA5}">
                      <a16:colId xmlns:a16="http://schemas.microsoft.com/office/drawing/2014/main" val="1610047216"/>
                    </a:ext>
                  </a:extLst>
                </a:gridCol>
                <a:gridCol w="2754142">
                  <a:extLst>
                    <a:ext uri="{9D8B030D-6E8A-4147-A177-3AD203B41FA5}">
                      <a16:colId xmlns:a16="http://schemas.microsoft.com/office/drawing/2014/main" val="458037406"/>
                    </a:ext>
                  </a:extLst>
                </a:gridCol>
              </a:tblGrid>
              <a:tr h="370840">
                <a:tc>
                  <a:txBody>
                    <a:bodyPr/>
                    <a:lstStyle/>
                    <a:p>
                      <a:endParaRPr lang="en-US" dirty="0"/>
                    </a:p>
                  </a:txBody>
                  <a:tcPr/>
                </a:tc>
                <a:tc>
                  <a:txBody>
                    <a:bodyPr/>
                    <a:lstStyle/>
                    <a:p>
                      <a:pPr algn="ctr"/>
                      <a:r>
                        <a:rPr lang="en-US" dirty="0"/>
                        <a:t>Cart Velocity</a:t>
                      </a:r>
                    </a:p>
                  </a:txBody>
                  <a:tcPr/>
                </a:tc>
                <a:extLst>
                  <a:ext uri="{0D108BD9-81ED-4DB2-BD59-A6C34878D82A}">
                    <a16:rowId xmlns:a16="http://schemas.microsoft.com/office/drawing/2014/main" val="757532933"/>
                  </a:ext>
                </a:extLst>
              </a:tr>
              <a:tr h="370840">
                <a:tc>
                  <a:txBody>
                    <a:bodyPr/>
                    <a:lstStyle/>
                    <a:p>
                      <a:r>
                        <a:rPr lang="en-US" dirty="0"/>
                        <a:t>Theoretical</a:t>
                      </a:r>
                    </a:p>
                  </a:txBody>
                  <a:tcPr/>
                </a:tc>
                <a:tc>
                  <a:txBody>
                    <a:bodyPr/>
                    <a:lstStyle/>
                    <a:p>
                      <a:pPr algn="ctr"/>
                      <a:r>
                        <a:rPr lang="en-US" dirty="0"/>
                        <a:t>1.12</a:t>
                      </a:r>
                    </a:p>
                  </a:txBody>
                  <a:tcPr/>
                </a:tc>
                <a:extLst>
                  <a:ext uri="{0D108BD9-81ED-4DB2-BD59-A6C34878D82A}">
                    <a16:rowId xmlns:a16="http://schemas.microsoft.com/office/drawing/2014/main" val="176645798"/>
                  </a:ext>
                </a:extLst>
              </a:tr>
              <a:tr h="370840">
                <a:tc>
                  <a:txBody>
                    <a:bodyPr/>
                    <a:lstStyle/>
                    <a:p>
                      <a:r>
                        <a:rPr lang="en-US" dirty="0"/>
                        <a:t>Measured</a:t>
                      </a:r>
                    </a:p>
                  </a:txBody>
                  <a:tcPr/>
                </a:tc>
                <a:tc>
                  <a:txBody>
                    <a:bodyPr/>
                    <a:lstStyle/>
                    <a:p>
                      <a:pPr algn="ctr"/>
                      <a:r>
                        <a:rPr lang="en-US" dirty="0"/>
                        <a:t>1.05</a:t>
                      </a:r>
                    </a:p>
                  </a:txBody>
                  <a:tcPr/>
                </a:tc>
                <a:extLst>
                  <a:ext uri="{0D108BD9-81ED-4DB2-BD59-A6C34878D82A}">
                    <a16:rowId xmlns:a16="http://schemas.microsoft.com/office/drawing/2014/main" val="3253976128"/>
                  </a:ext>
                </a:extLst>
              </a:tr>
            </a:tbl>
          </a:graphicData>
        </a:graphic>
      </p:graphicFrame>
      <p:sp>
        <p:nvSpPr>
          <p:cNvPr id="5" name="TextBox 4">
            <a:extLst>
              <a:ext uri="{FF2B5EF4-FFF2-40B4-BE49-F238E27FC236}">
                <a16:creationId xmlns:a16="http://schemas.microsoft.com/office/drawing/2014/main" id="{0C188040-EA30-4EC1-9CCE-9211C30D8E59}"/>
              </a:ext>
            </a:extLst>
          </p:cNvPr>
          <p:cNvSpPr txBox="1"/>
          <p:nvPr/>
        </p:nvSpPr>
        <p:spPr>
          <a:xfrm>
            <a:off x="991185" y="3018808"/>
            <a:ext cx="10262969" cy="830997"/>
          </a:xfrm>
          <a:prstGeom prst="rect">
            <a:avLst/>
          </a:prstGeom>
          <a:noFill/>
        </p:spPr>
        <p:txBody>
          <a:bodyPr wrap="square" rtlCol="0">
            <a:spAutoFit/>
          </a:bodyPr>
          <a:lstStyle/>
          <a:p>
            <a:r>
              <a:rPr lang="en-US" sz="2400" dirty="0"/>
              <a:t>The variation between the theoretical result and the experimental result is about 5%.  This is reasonable since the system is certainly not an “ideal” situation.  </a:t>
            </a:r>
          </a:p>
        </p:txBody>
      </p:sp>
      <p:sp>
        <p:nvSpPr>
          <p:cNvPr id="6" name="TextBox 5">
            <a:extLst>
              <a:ext uri="{FF2B5EF4-FFF2-40B4-BE49-F238E27FC236}">
                <a16:creationId xmlns:a16="http://schemas.microsoft.com/office/drawing/2014/main" id="{682845A6-F51F-458C-85BC-7AE2A37F10D0}"/>
              </a:ext>
            </a:extLst>
          </p:cNvPr>
          <p:cNvSpPr txBox="1"/>
          <p:nvPr/>
        </p:nvSpPr>
        <p:spPr>
          <a:xfrm>
            <a:off x="3926114" y="191337"/>
            <a:ext cx="4339771" cy="584775"/>
          </a:xfrm>
          <a:prstGeom prst="rect">
            <a:avLst/>
          </a:prstGeom>
          <a:noFill/>
        </p:spPr>
        <p:txBody>
          <a:bodyPr wrap="square" rtlCol="0">
            <a:spAutoFit/>
          </a:bodyPr>
          <a:lstStyle/>
          <a:p>
            <a:pPr algn="ctr"/>
            <a:r>
              <a:rPr lang="en-US" sz="3200" dirty="0">
                <a:solidFill>
                  <a:srgbClr val="FF0000"/>
                </a:solidFill>
              </a:rPr>
              <a:t>Experimental Results</a:t>
            </a:r>
          </a:p>
        </p:txBody>
      </p:sp>
      <p:sp>
        <p:nvSpPr>
          <p:cNvPr id="3" name="Slide Number Placeholder 2">
            <a:extLst>
              <a:ext uri="{FF2B5EF4-FFF2-40B4-BE49-F238E27FC236}">
                <a16:creationId xmlns:a16="http://schemas.microsoft.com/office/drawing/2014/main" id="{6F00F8F4-45BE-4820-9099-8E62FFA8C592}"/>
              </a:ext>
            </a:extLst>
          </p:cNvPr>
          <p:cNvSpPr>
            <a:spLocks noGrp="1"/>
          </p:cNvSpPr>
          <p:nvPr>
            <p:ph type="sldNum" sz="quarter" idx="12"/>
          </p:nvPr>
        </p:nvSpPr>
        <p:spPr/>
        <p:txBody>
          <a:bodyPr/>
          <a:lstStyle/>
          <a:p>
            <a:fld id="{3545C179-9B2B-4A46-8A4F-B623355CB79F}" type="slidenum">
              <a:rPr lang="en-US" smtClean="0"/>
              <a:t>20</a:t>
            </a:fld>
            <a:endParaRPr lang="en-US"/>
          </a:p>
        </p:txBody>
      </p:sp>
    </p:spTree>
    <p:extLst>
      <p:ext uri="{BB962C8B-B14F-4D97-AF65-F5344CB8AC3E}">
        <p14:creationId xmlns:p14="http://schemas.microsoft.com/office/powerpoint/2010/main" val="3364873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FFD9E7-E62A-40C5-BD45-2D8CADAF4F9D}"/>
              </a:ext>
            </a:extLst>
          </p:cNvPr>
          <p:cNvSpPr txBox="1"/>
          <p:nvPr/>
        </p:nvSpPr>
        <p:spPr>
          <a:xfrm>
            <a:off x="1639765" y="1127949"/>
            <a:ext cx="8912470" cy="1200329"/>
          </a:xfrm>
          <a:prstGeom prst="rect">
            <a:avLst/>
          </a:prstGeom>
          <a:noFill/>
        </p:spPr>
        <p:txBody>
          <a:bodyPr wrap="square" rtlCol="0">
            <a:spAutoFit/>
          </a:bodyPr>
          <a:lstStyle/>
          <a:p>
            <a:r>
              <a:rPr lang="en-US" sz="2400" dirty="0"/>
              <a:t>This series of experiments verify the governing equations for simple spring systems.  The equations allow engineers to predict associated forces and kinetic responses to work being done on an object.    </a:t>
            </a:r>
          </a:p>
        </p:txBody>
      </p:sp>
      <p:pic>
        <p:nvPicPr>
          <p:cNvPr id="4" name="Picture 3">
            <a:extLst>
              <a:ext uri="{FF2B5EF4-FFF2-40B4-BE49-F238E27FC236}">
                <a16:creationId xmlns:a16="http://schemas.microsoft.com/office/drawing/2014/main" id="{78122F4F-C180-4172-896E-C5144C20376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14343" y="2947254"/>
            <a:ext cx="2813113" cy="2109835"/>
          </a:xfrm>
          <a:prstGeom prst="rect">
            <a:avLst/>
          </a:prstGeom>
        </p:spPr>
      </p:pic>
      <p:pic>
        <p:nvPicPr>
          <p:cNvPr id="5" name="Picture 4">
            <a:extLst>
              <a:ext uri="{FF2B5EF4-FFF2-40B4-BE49-F238E27FC236}">
                <a16:creationId xmlns:a16="http://schemas.microsoft.com/office/drawing/2014/main" id="{0D129951-75E2-475B-A4C1-D28634A20DE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89992" y="3047341"/>
            <a:ext cx="4681024" cy="1909662"/>
          </a:xfrm>
          <a:prstGeom prst="rect">
            <a:avLst/>
          </a:prstGeom>
        </p:spPr>
      </p:pic>
      <p:sp>
        <p:nvSpPr>
          <p:cNvPr id="6" name="Slide Number Placeholder 5">
            <a:extLst>
              <a:ext uri="{FF2B5EF4-FFF2-40B4-BE49-F238E27FC236}">
                <a16:creationId xmlns:a16="http://schemas.microsoft.com/office/drawing/2014/main" id="{4119016E-72ED-401B-9943-48651861A8E0}"/>
              </a:ext>
            </a:extLst>
          </p:cNvPr>
          <p:cNvSpPr>
            <a:spLocks noGrp="1"/>
          </p:cNvSpPr>
          <p:nvPr>
            <p:ph type="sldNum" sz="quarter" idx="12"/>
          </p:nvPr>
        </p:nvSpPr>
        <p:spPr/>
        <p:txBody>
          <a:bodyPr/>
          <a:lstStyle/>
          <a:p>
            <a:fld id="{3545C179-9B2B-4A46-8A4F-B623355CB79F}" type="slidenum">
              <a:rPr lang="en-US" smtClean="0"/>
              <a:t>21</a:t>
            </a:fld>
            <a:endParaRPr lang="en-US"/>
          </a:p>
        </p:txBody>
      </p:sp>
    </p:spTree>
    <p:extLst>
      <p:ext uri="{BB962C8B-B14F-4D97-AF65-F5344CB8AC3E}">
        <p14:creationId xmlns:p14="http://schemas.microsoft.com/office/powerpoint/2010/main" val="193039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65FA5B-0D8C-41B8-B29D-66C666B9838F}"/>
              </a:ext>
            </a:extLst>
          </p:cNvPr>
          <p:cNvSpPr txBox="1"/>
          <p:nvPr/>
        </p:nvSpPr>
        <p:spPr>
          <a:xfrm>
            <a:off x="2222694" y="2461846"/>
            <a:ext cx="5444197" cy="1107996"/>
          </a:xfrm>
          <a:prstGeom prst="rect">
            <a:avLst/>
          </a:prstGeom>
          <a:noFill/>
        </p:spPr>
        <p:txBody>
          <a:bodyPr wrap="square" rtlCol="0">
            <a:spAutoFit/>
          </a:bodyPr>
          <a:lstStyle/>
          <a:p>
            <a:r>
              <a:rPr lang="en-US" sz="6600" dirty="0"/>
              <a:t>Questions ?</a:t>
            </a:r>
          </a:p>
        </p:txBody>
      </p:sp>
      <p:pic>
        <p:nvPicPr>
          <p:cNvPr id="4" name="Picture 1">
            <a:extLst>
              <a:ext uri="{FF2B5EF4-FFF2-40B4-BE49-F238E27FC236}">
                <a16:creationId xmlns:a16="http://schemas.microsoft.com/office/drawing/2014/main" id="{AB1B2FC3-9C46-4B95-8DA2-BB8485FA190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567808" y="1499393"/>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CB56837E-DC30-4115-AE2B-C53983A7F53D}"/>
              </a:ext>
            </a:extLst>
          </p:cNvPr>
          <p:cNvSpPr>
            <a:spLocks noGrp="1"/>
          </p:cNvSpPr>
          <p:nvPr>
            <p:ph type="sldNum" sz="quarter" idx="12"/>
          </p:nvPr>
        </p:nvSpPr>
        <p:spPr/>
        <p:txBody>
          <a:bodyPr/>
          <a:lstStyle/>
          <a:p>
            <a:fld id="{3545C179-9B2B-4A46-8A4F-B623355CB79F}" type="slidenum">
              <a:rPr lang="en-US" smtClean="0"/>
              <a:t>22</a:t>
            </a:fld>
            <a:endParaRPr lang="en-US"/>
          </a:p>
        </p:txBody>
      </p:sp>
    </p:spTree>
    <p:extLst>
      <p:ext uri="{BB962C8B-B14F-4D97-AF65-F5344CB8AC3E}">
        <p14:creationId xmlns:p14="http://schemas.microsoft.com/office/powerpoint/2010/main" val="263869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E12E60-06D9-4183-8575-4FB6803D5A09}"/>
              </a:ext>
            </a:extLst>
          </p:cNvPr>
          <p:cNvSpPr txBox="1"/>
          <p:nvPr/>
        </p:nvSpPr>
        <p:spPr>
          <a:xfrm>
            <a:off x="3247292" y="1056169"/>
            <a:ext cx="5697415" cy="461665"/>
          </a:xfrm>
          <a:prstGeom prst="rect">
            <a:avLst/>
          </a:prstGeom>
          <a:noFill/>
        </p:spPr>
        <p:txBody>
          <a:bodyPr wrap="square" rtlCol="0">
            <a:spAutoFit/>
          </a:bodyPr>
          <a:lstStyle/>
          <a:p>
            <a:r>
              <a:rPr lang="en-US" sz="2400" b="1" dirty="0"/>
              <a:t>WORK</a:t>
            </a:r>
            <a:r>
              <a:rPr lang="en-US" sz="2400" dirty="0"/>
              <a:t> can be either positive or negative.</a:t>
            </a:r>
          </a:p>
        </p:txBody>
      </p:sp>
      <p:sp>
        <p:nvSpPr>
          <p:cNvPr id="16" name="TextBox 15">
            <a:extLst>
              <a:ext uri="{FF2B5EF4-FFF2-40B4-BE49-F238E27FC236}">
                <a16:creationId xmlns:a16="http://schemas.microsoft.com/office/drawing/2014/main" id="{FC7730D6-F530-48EE-9B9D-A7E527C5CB38}"/>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Work has Direction</a:t>
            </a:r>
          </a:p>
        </p:txBody>
      </p:sp>
      <p:grpSp>
        <p:nvGrpSpPr>
          <p:cNvPr id="5" name="Group 4">
            <a:extLst>
              <a:ext uri="{FF2B5EF4-FFF2-40B4-BE49-F238E27FC236}">
                <a16:creationId xmlns:a16="http://schemas.microsoft.com/office/drawing/2014/main" id="{5AC513D3-1A72-4FE4-8BAE-A0BE30A7CCFC}"/>
              </a:ext>
            </a:extLst>
          </p:cNvPr>
          <p:cNvGrpSpPr/>
          <p:nvPr/>
        </p:nvGrpSpPr>
        <p:grpSpPr>
          <a:xfrm>
            <a:off x="1200438" y="2063118"/>
            <a:ext cx="9340947" cy="1496007"/>
            <a:chOff x="1200438" y="2063118"/>
            <a:chExt cx="9340947" cy="1496007"/>
          </a:xfrm>
        </p:grpSpPr>
        <p:sp>
          <p:nvSpPr>
            <p:cNvPr id="14" name="Rectangle: Rounded Corners 13">
              <a:extLst>
                <a:ext uri="{FF2B5EF4-FFF2-40B4-BE49-F238E27FC236}">
                  <a16:creationId xmlns:a16="http://schemas.microsoft.com/office/drawing/2014/main" id="{15788F6C-D380-4711-8DBE-8513FF0C68CA}"/>
                </a:ext>
              </a:extLst>
            </p:cNvPr>
            <p:cNvSpPr/>
            <p:nvPr/>
          </p:nvSpPr>
          <p:spPr>
            <a:xfrm>
              <a:off x="5634111" y="2825259"/>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1F4B23A4-D6AF-48FF-B28A-33684921E3E1}"/>
                </a:ext>
              </a:extLst>
            </p:cNvPr>
            <p:cNvSpPr/>
            <p:nvPr/>
          </p:nvSpPr>
          <p:spPr>
            <a:xfrm>
              <a:off x="5383239" y="2827603"/>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16DBC8F-BC27-43B3-BF88-B5C0672B9865}"/>
                </a:ext>
              </a:extLst>
            </p:cNvPr>
            <p:cNvSpPr txBox="1"/>
            <p:nvPr/>
          </p:nvSpPr>
          <p:spPr>
            <a:xfrm>
              <a:off x="1200438" y="2063118"/>
              <a:ext cx="9340947"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WORK</a:t>
              </a:r>
              <a:r>
                <a:rPr lang="en-US" sz="2400" dirty="0"/>
                <a:t> is </a:t>
              </a:r>
              <a:r>
                <a:rPr lang="en-US" sz="2400" dirty="0">
                  <a:solidFill>
                    <a:srgbClr val="00B050"/>
                  </a:solidFill>
                </a:rPr>
                <a:t>positive</a:t>
              </a:r>
              <a:r>
                <a:rPr lang="en-US" sz="2400" dirty="0"/>
                <a:t> when the force acts in the direction of the movement </a:t>
              </a:r>
            </a:p>
          </p:txBody>
        </p:sp>
        <p:cxnSp>
          <p:nvCxnSpPr>
            <p:cNvPr id="6" name="Straight Connector 5">
              <a:extLst>
                <a:ext uri="{FF2B5EF4-FFF2-40B4-BE49-F238E27FC236}">
                  <a16:creationId xmlns:a16="http://schemas.microsoft.com/office/drawing/2014/main" id="{9CD4123C-CD68-4C89-8D59-1AC17ECC95CB}"/>
                </a:ext>
              </a:extLst>
            </p:cNvPr>
            <p:cNvCxnSpPr/>
            <p:nvPr/>
          </p:nvCxnSpPr>
          <p:spPr>
            <a:xfrm>
              <a:off x="3247292" y="3559125"/>
              <a:ext cx="46587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263D1558-CC68-4FC5-9329-66D8B22099CF}"/>
                </a:ext>
              </a:extLst>
            </p:cNvPr>
            <p:cNvSpPr/>
            <p:nvPr/>
          </p:nvSpPr>
          <p:spPr>
            <a:xfrm>
              <a:off x="4979963" y="2827604"/>
              <a:ext cx="900332" cy="689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2258181-C4E6-4327-8CFE-C0E282B0B68E}"/>
                </a:ext>
              </a:extLst>
            </p:cNvPr>
            <p:cNvCxnSpPr>
              <a:cxnSpLocks/>
            </p:cNvCxnSpPr>
            <p:nvPr/>
          </p:nvCxnSpPr>
          <p:spPr>
            <a:xfrm flipH="1">
              <a:off x="3973980" y="2999933"/>
              <a:ext cx="1005983" cy="0"/>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1A26B7F-B158-4B72-861E-15F6E5F05EDA}"/>
                </a:ext>
              </a:extLst>
            </p:cNvPr>
            <p:cNvCxnSpPr>
              <a:cxnSpLocks/>
            </p:cNvCxnSpPr>
            <p:nvPr/>
          </p:nvCxnSpPr>
          <p:spPr>
            <a:xfrm flipH="1">
              <a:off x="4476971" y="3307080"/>
              <a:ext cx="1005983" cy="0"/>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C1464116-A370-4333-BE3B-A9265062B976}"/>
                </a:ext>
              </a:extLst>
            </p:cNvPr>
            <p:cNvSpPr/>
            <p:nvPr/>
          </p:nvSpPr>
          <p:spPr>
            <a:xfrm>
              <a:off x="5860363" y="2828746"/>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646B157-6EA1-4101-A244-30A025C6FC4A}"/>
                </a:ext>
              </a:extLst>
            </p:cNvPr>
            <p:cNvSpPr txBox="1"/>
            <p:nvPr/>
          </p:nvSpPr>
          <p:spPr>
            <a:xfrm>
              <a:off x="3199300" y="2800585"/>
              <a:ext cx="699102" cy="369332"/>
            </a:xfrm>
            <a:prstGeom prst="rect">
              <a:avLst/>
            </a:prstGeom>
            <a:noFill/>
          </p:spPr>
          <p:txBody>
            <a:bodyPr wrap="none" rtlCol="0">
              <a:spAutoFit/>
            </a:bodyPr>
            <a:lstStyle/>
            <a:p>
              <a:r>
                <a:rPr lang="en-US" dirty="0"/>
                <a:t>Force</a:t>
              </a:r>
            </a:p>
          </p:txBody>
        </p:sp>
      </p:grpSp>
      <p:grpSp>
        <p:nvGrpSpPr>
          <p:cNvPr id="8" name="Group 7">
            <a:extLst>
              <a:ext uri="{FF2B5EF4-FFF2-40B4-BE49-F238E27FC236}">
                <a16:creationId xmlns:a16="http://schemas.microsoft.com/office/drawing/2014/main" id="{0D248060-7C4B-4676-BAD0-A3806021F649}"/>
              </a:ext>
            </a:extLst>
          </p:cNvPr>
          <p:cNvGrpSpPr/>
          <p:nvPr/>
        </p:nvGrpSpPr>
        <p:grpSpPr>
          <a:xfrm>
            <a:off x="1200438" y="4215840"/>
            <a:ext cx="10220181" cy="1565486"/>
            <a:chOff x="1200438" y="4215840"/>
            <a:chExt cx="10220181" cy="1565486"/>
          </a:xfrm>
        </p:grpSpPr>
        <p:sp>
          <p:nvSpPr>
            <p:cNvPr id="4" name="TextBox 3">
              <a:extLst>
                <a:ext uri="{FF2B5EF4-FFF2-40B4-BE49-F238E27FC236}">
                  <a16:creationId xmlns:a16="http://schemas.microsoft.com/office/drawing/2014/main" id="{C98936A1-D11B-48A4-8CBD-8C9269ADDD06}"/>
                </a:ext>
              </a:extLst>
            </p:cNvPr>
            <p:cNvSpPr txBox="1"/>
            <p:nvPr/>
          </p:nvSpPr>
          <p:spPr>
            <a:xfrm>
              <a:off x="1200438" y="4215840"/>
              <a:ext cx="10220181"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WORK</a:t>
              </a:r>
              <a:r>
                <a:rPr lang="en-US" sz="2400" dirty="0"/>
                <a:t> is </a:t>
              </a:r>
              <a:r>
                <a:rPr lang="en-US" sz="2400" dirty="0">
                  <a:solidFill>
                    <a:srgbClr val="FF0000"/>
                  </a:solidFill>
                </a:rPr>
                <a:t>negative</a:t>
              </a:r>
              <a:r>
                <a:rPr lang="en-US" sz="2400" dirty="0"/>
                <a:t> when the force acts against the direction of the movement </a:t>
              </a:r>
            </a:p>
          </p:txBody>
        </p:sp>
        <p:sp>
          <p:nvSpPr>
            <p:cNvPr id="18" name="Rectangle: Rounded Corners 17">
              <a:extLst>
                <a:ext uri="{FF2B5EF4-FFF2-40B4-BE49-F238E27FC236}">
                  <a16:creationId xmlns:a16="http://schemas.microsoft.com/office/drawing/2014/main" id="{DB95FC6F-C80D-42A5-92F0-8318B31336D5}"/>
                </a:ext>
              </a:extLst>
            </p:cNvPr>
            <p:cNvSpPr/>
            <p:nvPr/>
          </p:nvSpPr>
          <p:spPr>
            <a:xfrm>
              <a:off x="5691554" y="5047460"/>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CE38A38-7D50-4043-B848-B4912E896EF7}"/>
                </a:ext>
              </a:extLst>
            </p:cNvPr>
            <p:cNvSpPr/>
            <p:nvPr/>
          </p:nvSpPr>
          <p:spPr>
            <a:xfrm>
              <a:off x="5440682" y="5049804"/>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20997B93-19FD-4333-99CC-0F36A038D96B}"/>
                </a:ext>
              </a:extLst>
            </p:cNvPr>
            <p:cNvCxnSpPr/>
            <p:nvPr/>
          </p:nvCxnSpPr>
          <p:spPr>
            <a:xfrm>
              <a:off x="3304735" y="5781326"/>
              <a:ext cx="46587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A9BD3ACF-D502-46EE-9140-845F2C9471FF}"/>
                </a:ext>
              </a:extLst>
            </p:cNvPr>
            <p:cNvSpPr/>
            <p:nvPr/>
          </p:nvSpPr>
          <p:spPr>
            <a:xfrm>
              <a:off x="5037406" y="5049805"/>
              <a:ext cx="900332" cy="689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1E92FB48-1925-4A83-A98B-39B6007444CE}"/>
                </a:ext>
              </a:extLst>
            </p:cNvPr>
            <p:cNvCxnSpPr>
              <a:cxnSpLocks/>
            </p:cNvCxnSpPr>
            <p:nvPr/>
          </p:nvCxnSpPr>
          <p:spPr>
            <a:xfrm>
              <a:off x="4034850" y="5207452"/>
              <a:ext cx="1015155" cy="615"/>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C1C043D-30C5-404B-B4B9-B431F7B0A9F0}"/>
                </a:ext>
              </a:extLst>
            </p:cNvPr>
            <p:cNvCxnSpPr>
              <a:cxnSpLocks/>
            </p:cNvCxnSpPr>
            <p:nvPr/>
          </p:nvCxnSpPr>
          <p:spPr>
            <a:xfrm flipH="1">
              <a:off x="4534414" y="5529281"/>
              <a:ext cx="1005983" cy="0"/>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C04DDE84-47BB-4BC8-9065-05716700E339}"/>
                </a:ext>
              </a:extLst>
            </p:cNvPr>
            <p:cNvSpPr/>
            <p:nvPr/>
          </p:nvSpPr>
          <p:spPr>
            <a:xfrm>
              <a:off x="5917806" y="5050947"/>
              <a:ext cx="900332" cy="68931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7A2FC7E-810F-4534-998F-19B281E98DC8}"/>
                </a:ext>
              </a:extLst>
            </p:cNvPr>
            <p:cNvSpPr txBox="1"/>
            <p:nvPr/>
          </p:nvSpPr>
          <p:spPr>
            <a:xfrm>
              <a:off x="3240498" y="5022786"/>
              <a:ext cx="699102" cy="369332"/>
            </a:xfrm>
            <a:prstGeom prst="rect">
              <a:avLst/>
            </a:prstGeom>
            <a:noFill/>
          </p:spPr>
          <p:txBody>
            <a:bodyPr wrap="none" rtlCol="0">
              <a:spAutoFit/>
            </a:bodyPr>
            <a:lstStyle/>
            <a:p>
              <a:r>
                <a:rPr lang="en-US" dirty="0"/>
                <a:t>Force</a:t>
              </a:r>
            </a:p>
          </p:txBody>
        </p:sp>
      </p:grpSp>
      <p:sp>
        <p:nvSpPr>
          <p:cNvPr id="11" name="Slide Number Placeholder 10">
            <a:extLst>
              <a:ext uri="{FF2B5EF4-FFF2-40B4-BE49-F238E27FC236}">
                <a16:creationId xmlns:a16="http://schemas.microsoft.com/office/drawing/2014/main" id="{DEE3F102-79A1-4ACC-A1B4-76ADBD7970F7}"/>
              </a:ext>
            </a:extLst>
          </p:cNvPr>
          <p:cNvSpPr>
            <a:spLocks noGrp="1"/>
          </p:cNvSpPr>
          <p:nvPr>
            <p:ph type="sldNum" sz="quarter" idx="12"/>
          </p:nvPr>
        </p:nvSpPr>
        <p:spPr/>
        <p:txBody>
          <a:bodyPr/>
          <a:lstStyle/>
          <a:p>
            <a:fld id="{3545C179-9B2B-4A46-8A4F-B623355CB79F}" type="slidenum">
              <a:rPr lang="en-US" smtClean="0"/>
              <a:t>3</a:t>
            </a:fld>
            <a:endParaRPr lang="en-US"/>
          </a:p>
        </p:txBody>
      </p:sp>
    </p:spTree>
    <p:extLst>
      <p:ext uri="{BB962C8B-B14F-4D97-AF65-F5344CB8AC3E}">
        <p14:creationId xmlns:p14="http://schemas.microsoft.com/office/powerpoint/2010/main" val="3488447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5D28F9D-D762-4EC0-AE8A-FC20833518CB}"/>
              </a:ext>
            </a:extLst>
          </p:cNvPr>
          <p:cNvGrpSpPr/>
          <p:nvPr/>
        </p:nvGrpSpPr>
        <p:grpSpPr>
          <a:xfrm>
            <a:off x="3530990" y="3069028"/>
            <a:ext cx="2978820" cy="2068107"/>
            <a:chOff x="3305907" y="2237687"/>
            <a:chExt cx="2978820" cy="2068107"/>
          </a:xfrm>
        </p:grpSpPr>
        <p:pic>
          <p:nvPicPr>
            <p:cNvPr id="7" name="Picture 6">
              <a:extLst>
                <a:ext uri="{FF2B5EF4-FFF2-40B4-BE49-F238E27FC236}">
                  <a16:creationId xmlns:a16="http://schemas.microsoft.com/office/drawing/2014/main" id="{04B71AC2-432C-46CF-9293-C2629C263BD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833625">
              <a:off x="4770298" y="2391508"/>
              <a:ext cx="1514429" cy="1914286"/>
            </a:xfrm>
            <a:prstGeom prst="rect">
              <a:avLst/>
            </a:prstGeom>
          </p:spPr>
        </p:pic>
        <p:sp>
          <p:nvSpPr>
            <p:cNvPr id="12" name="Oval 11">
              <a:extLst>
                <a:ext uri="{FF2B5EF4-FFF2-40B4-BE49-F238E27FC236}">
                  <a16:creationId xmlns:a16="http://schemas.microsoft.com/office/drawing/2014/main" id="{8EA03337-50DF-410E-A82F-232CFB3B1627}"/>
                </a:ext>
              </a:extLst>
            </p:cNvPr>
            <p:cNvSpPr/>
            <p:nvPr/>
          </p:nvSpPr>
          <p:spPr>
            <a:xfrm>
              <a:off x="3305907" y="2237687"/>
              <a:ext cx="1645920" cy="150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Connector 8">
            <a:extLst>
              <a:ext uri="{FF2B5EF4-FFF2-40B4-BE49-F238E27FC236}">
                <a16:creationId xmlns:a16="http://schemas.microsoft.com/office/drawing/2014/main" id="{BA6D7CF4-3E70-46C5-96E9-A5DCD5479EB2}"/>
              </a:ext>
            </a:extLst>
          </p:cNvPr>
          <p:cNvCxnSpPr>
            <a:cxnSpLocks/>
          </p:cNvCxnSpPr>
          <p:nvPr/>
        </p:nvCxnSpPr>
        <p:spPr>
          <a:xfrm>
            <a:off x="2912012" y="4229768"/>
            <a:ext cx="5992833" cy="181473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F9D7407-4574-4B29-A826-DB063F9419DA}"/>
              </a:ext>
            </a:extLst>
          </p:cNvPr>
          <p:cNvSpPr txBox="1"/>
          <p:nvPr/>
        </p:nvSpPr>
        <p:spPr>
          <a:xfrm>
            <a:off x="1350498" y="1092680"/>
            <a:ext cx="9720776" cy="1631216"/>
          </a:xfrm>
          <a:prstGeom prst="rect">
            <a:avLst/>
          </a:prstGeom>
          <a:noFill/>
        </p:spPr>
        <p:txBody>
          <a:bodyPr wrap="square" rtlCol="0">
            <a:spAutoFit/>
          </a:bodyPr>
          <a:lstStyle/>
          <a:p>
            <a:r>
              <a:rPr lang="en-US" sz="2000" b="1" dirty="0"/>
              <a:t>Example:</a:t>
            </a:r>
            <a:r>
              <a:rPr lang="en-US" sz="2000" dirty="0"/>
              <a:t>  If Larry is trying to allow the ball to move down the ramp in a slow, controlled manner, he must apply a force to keep it from moving too fast.  As such, Larry is doing </a:t>
            </a:r>
            <a:r>
              <a:rPr lang="en-US" sz="2000" u="sng" dirty="0"/>
              <a:t>negative</a:t>
            </a:r>
            <a:r>
              <a:rPr lang="en-US" sz="2000" dirty="0"/>
              <a:t> work on the ball…</a:t>
            </a:r>
          </a:p>
          <a:p>
            <a:endParaRPr lang="en-US" sz="2000" dirty="0"/>
          </a:p>
          <a:p>
            <a:r>
              <a:rPr lang="en-US" sz="2000" dirty="0"/>
              <a:t>And gravity is doing positive work…</a:t>
            </a:r>
          </a:p>
        </p:txBody>
      </p:sp>
      <p:sp>
        <p:nvSpPr>
          <p:cNvPr id="16" name="TextBox 15">
            <a:extLst>
              <a:ext uri="{FF2B5EF4-FFF2-40B4-BE49-F238E27FC236}">
                <a16:creationId xmlns:a16="http://schemas.microsoft.com/office/drawing/2014/main" id="{FC7730D6-F530-48EE-9B9D-A7E527C5CB38}"/>
              </a:ext>
            </a:extLst>
          </p:cNvPr>
          <p:cNvSpPr txBox="1"/>
          <p:nvPr/>
        </p:nvSpPr>
        <p:spPr>
          <a:xfrm>
            <a:off x="3577883" y="162773"/>
            <a:ext cx="5036234" cy="584775"/>
          </a:xfrm>
          <a:prstGeom prst="rect">
            <a:avLst/>
          </a:prstGeom>
          <a:noFill/>
        </p:spPr>
        <p:txBody>
          <a:bodyPr wrap="square" rtlCol="0">
            <a:spAutoFit/>
          </a:bodyPr>
          <a:lstStyle/>
          <a:p>
            <a:pPr algn="ctr"/>
            <a:r>
              <a:rPr lang="en-US" sz="3200" dirty="0">
                <a:solidFill>
                  <a:srgbClr val="FF0000"/>
                </a:solidFill>
              </a:rPr>
              <a:t>Work has Direction</a:t>
            </a:r>
          </a:p>
        </p:txBody>
      </p:sp>
      <p:sp>
        <p:nvSpPr>
          <p:cNvPr id="2" name="Slide Number Placeholder 1">
            <a:extLst>
              <a:ext uri="{FF2B5EF4-FFF2-40B4-BE49-F238E27FC236}">
                <a16:creationId xmlns:a16="http://schemas.microsoft.com/office/drawing/2014/main" id="{84F4D583-FC25-42A5-8156-0B261702EFA3}"/>
              </a:ext>
            </a:extLst>
          </p:cNvPr>
          <p:cNvSpPr>
            <a:spLocks noGrp="1"/>
          </p:cNvSpPr>
          <p:nvPr>
            <p:ph type="sldNum" sz="quarter" idx="12"/>
          </p:nvPr>
        </p:nvSpPr>
        <p:spPr/>
        <p:txBody>
          <a:bodyPr/>
          <a:lstStyle/>
          <a:p>
            <a:fld id="{3545C179-9B2B-4A46-8A4F-B623355CB79F}" type="slidenum">
              <a:rPr lang="en-US" smtClean="0"/>
              <a:t>4</a:t>
            </a:fld>
            <a:endParaRPr lang="en-US"/>
          </a:p>
        </p:txBody>
      </p:sp>
    </p:spTree>
    <p:extLst>
      <p:ext uri="{BB962C8B-B14F-4D97-AF65-F5344CB8AC3E}">
        <p14:creationId xmlns:p14="http://schemas.microsoft.com/office/powerpoint/2010/main" val="4755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1.85185E-6 L 0.22864 0.12755 " pathEditMode="relative" rAng="0" ptsTypes="AA">
                                      <p:cBhvr>
                                        <p:cTn id="6" dur="2000" fill="hold"/>
                                        <p:tgtEl>
                                          <p:spTgt spid="5"/>
                                        </p:tgtEl>
                                        <p:attrNameLst>
                                          <p:attrName>ppt_x</p:attrName>
                                          <p:attrName>ppt_y</p:attrName>
                                        </p:attrNameLst>
                                      </p:cBhvr>
                                      <p:rCtr x="11432" y="63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4971D22-DACD-4F17-AA83-3D94D6C848BF}"/>
              </a:ext>
            </a:extLst>
          </p:cNvPr>
          <p:cNvSpPr txBox="1"/>
          <p:nvPr/>
        </p:nvSpPr>
        <p:spPr>
          <a:xfrm>
            <a:off x="3313070" y="199670"/>
            <a:ext cx="5565859" cy="584775"/>
          </a:xfrm>
          <a:prstGeom prst="rect">
            <a:avLst/>
          </a:prstGeom>
          <a:noFill/>
        </p:spPr>
        <p:txBody>
          <a:bodyPr wrap="square" rtlCol="0">
            <a:spAutoFit/>
          </a:bodyPr>
          <a:lstStyle/>
          <a:p>
            <a:pPr algn="ctr"/>
            <a:r>
              <a:rPr lang="en-US" sz="3200" dirty="0">
                <a:solidFill>
                  <a:srgbClr val="FF0000"/>
                </a:solidFill>
              </a:rPr>
              <a:t>Hook’s Law</a:t>
            </a:r>
          </a:p>
        </p:txBody>
      </p:sp>
      <p:sp>
        <p:nvSpPr>
          <p:cNvPr id="28" name="TextBox 27">
            <a:extLst>
              <a:ext uri="{FF2B5EF4-FFF2-40B4-BE49-F238E27FC236}">
                <a16:creationId xmlns:a16="http://schemas.microsoft.com/office/drawing/2014/main" id="{9FC43BED-8A2F-4390-ACC7-B6E24122D2C4}"/>
              </a:ext>
            </a:extLst>
          </p:cNvPr>
          <p:cNvSpPr txBox="1"/>
          <p:nvPr/>
        </p:nvSpPr>
        <p:spPr>
          <a:xfrm>
            <a:off x="2257967" y="2527368"/>
            <a:ext cx="7576067" cy="523220"/>
          </a:xfrm>
          <a:prstGeom prst="rect">
            <a:avLst/>
          </a:prstGeom>
          <a:noFill/>
        </p:spPr>
        <p:txBody>
          <a:bodyPr wrap="square" rtlCol="0">
            <a:spAutoFit/>
          </a:bodyPr>
          <a:lstStyle/>
          <a:p>
            <a:r>
              <a:rPr lang="en-US" sz="2800" dirty="0"/>
              <a:t>Force   =   Spring Constant (N/m)   x   </a:t>
            </a:r>
            <a:r>
              <a:rPr lang="en-US" sz="2800" dirty="0">
                <a:solidFill>
                  <a:srgbClr val="FF0000"/>
                </a:solidFill>
              </a:rPr>
              <a:t>Distance</a:t>
            </a:r>
            <a:r>
              <a:rPr lang="en-US" sz="2800" dirty="0"/>
              <a:t> (m)</a:t>
            </a:r>
          </a:p>
        </p:txBody>
      </p:sp>
      <p:sp>
        <p:nvSpPr>
          <p:cNvPr id="29" name="TextBox 28">
            <a:extLst>
              <a:ext uri="{FF2B5EF4-FFF2-40B4-BE49-F238E27FC236}">
                <a16:creationId xmlns:a16="http://schemas.microsoft.com/office/drawing/2014/main" id="{04E8A21A-0FD6-4A5D-B745-692530CA3005}"/>
              </a:ext>
            </a:extLst>
          </p:cNvPr>
          <p:cNvSpPr txBox="1"/>
          <p:nvPr/>
        </p:nvSpPr>
        <p:spPr>
          <a:xfrm>
            <a:off x="1153551" y="942535"/>
            <a:ext cx="9903655" cy="1200329"/>
          </a:xfrm>
          <a:prstGeom prst="rect">
            <a:avLst/>
          </a:prstGeom>
          <a:noFill/>
        </p:spPr>
        <p:txBody>
          <a:bodyPr wrap="square" rtlCol="0">
            <a:spAutoFit/>
          </a:bodyPr>
          <a:lstStyle/>
          <a:p>
            <a:r>
              <a:rPr lang="en-US" sz="2400" dirty="0"/>
              <a:t>Hook’s Law is used to calculate the force generated by the compression, extension, or bending of a “springy” object like a rubber band, spring, or flexible rod.  Hook’s Law is expressed as follows:</a:t>
            </a:r>
          </a:p>
        </p:txBody>
      </p:sp>
      <p:sp>
        <p:nvSpPr>
          <p:cNvPr id="52" name="TextBox 51">
            <a:extLst>
              <a:ext uri="{FF2B5EF4-FFF2-40B4-BE49-F238E27FC236}">
                <a16:creationId xmlns:a16="http://schemas.microsoft.com/office/drawing/2014/main" id="{9A3DAD57-0077-4F2D-B6D6-9767AA891219}"/>
              </a:ext>
            </a:extLst>
          </p:cNvPr>
          <p:cNvSpPr txBox="1"/>
          <p:nvPr/>
        </p:nvSpPr>
        <p:spPr>
          <a:xfrm>
            <a:off x="2253809" y="3050516"/>
            <a:ext cx="2740939" cy="523220"/>
          </a:xfrm>
          <a:prstGeom prst="rect">
            <a:avLst/>
          </a:prstGeom>
          <a:noFill/>
        </p:spPr>
        <p:txBody>
          <a:bodyPr wrap="square" rtlCol="0">
            <a:spAutoFit/>
          </a:bodyPr>
          <a:lstStyle/>
          <a:p>
            <a:r>
              <a:rPr lang="en-US" sz="2800" dirty="0"/>
              <a:t>Force   =   k </a:t>
            </a:r>
            <a:r>
              <a:rPr lang="en-US" sz="2800" dirty="0">
                <a:solidFill>
                  <a:srgbClr val="FF0000"/>
                </a:solidFill>
              </a:rPr>
              <a:t>x</a:t>
            </a:r>
          </a:p>
        </p:txBody>
      </p:sp>
      <p:grpSp>
        <p:nvGrpSpPr>
          <p:cNvPr id="56" name="Group 55">
            <a:extLst>
              <a:ext uri="{FF2B5EF4-FFF2-40B4-BE49-F238E27FC236}">
                <a16:creationId xmlns:a16="http://schemas.microsoft.com/office/drawing/2014/main" id="{B31AD891-986E-4ECC-85C1-7E51F01E9F51}"/>
              </a:ext>
            </a:extLst>
          </p:cNvPr>
          <p:cNvGrpSpPr/>
          <p:nvPr/>
        </p:nvGrpSpPr>
        <p:grpSpPr>
          <a:xfrm>
            <a:off x="2522291" y="3919229"/>
            <a:ext cx="8042546" cy="1863303"/>
            <a:chOff x="2522291" y="3806685"/>
            <a:chExt cx="8042546" cy="1863303"/>
          </a:xfrm>
        </p:grpSpPr>
        <p:grpSp>
          <p:nvGrpSpPr>
            <p:cNvPr id="26" name="Group 25">
              <a:extLst>
                <a:ext uri="{FF2B5EF4-FFF2-40B4-BE49-F238E27FC236}">
                  <a16:creationId xmlns:a16="http://schemas.microsoft.com/office/drawing/2014/main" id="{E825E49F-EB83-40C6-BA68-5080D40FEBA0}"/>
                </a:ext>
              </a:extLst>
            </p:cNvPr>
            <p:cNvGrpSpPr/>
            <p:nvPr/>
          </p:nvGrpSpPr>
          <p:grpSpPr>
            <a:xfrm>
              <a:off x="2522291" y="4109676"/>
              <a:ext cx="4176610" cy="369333"/>
              <a:chOff x="2133600" y="1714500"/>
              <a:chExt cx="2438400" cy="742950"/>
            </a:xfrm>
          </p:grpSpPr>
          <p:cxnSp>
            <p:nvCxnSpPr>
              <p:cNvPr id="5" name="Straight Connector 4">
                <a:extLst>
                  <a:ext uri="{FF2B5EF4-FFF2-40B4-BE49-F238E27FC236}">
                    <a16:creationId xmlns:a16="http://schemas.microsoft.com/office/drawing/2014/main" id="{349B8A01-94C0-4F3B-9DD7-361A0CF3F0D6}"/>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37E112-0173-4C28-9080-D749945E044E}"/>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9431150-ABB7-479F-B353-FC5D01629950}"/>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B239DD3-686B-4600-80B0-0A4262C5E2E0}"/>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B6AB1F-FDC0-4252-A723-4B1E2667848F}"/>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A414E63-CD48-4EE7-BC8F-35EB78543B3C}"/>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721B611-C104-426B-BA4B-2C4DEBC04D68}"/>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2CEC179-1042-4039-A958-7FCF6C3487D4}"/>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60ACD5-9F60-4209-979D-F050D9CE286A}"/>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AD49CC0-E1AE-4258-974C-A80261A1E6A0}"/>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741CCF3-D9E7-4A3D-992C-EA3AED81ABC3}"/>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79AE7D2-6688-418B-8462-B2D3B998724D}"/>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A0F507-EE25-4148-8B7C-D558D44444C5}"/>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9A18428-00AC-4EED-A0D3-B666B1C4B8AC}"/>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95D2753-ACDE-4DDF-B5E8-FAADFD1DA38E}"/>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7ABE168-135F-4243-8569-8CFB3656F43C}"/>
                  </a:ext>
                </a:extLst>
              </p:cNvPr>
              <p:cNvCxnSpPr>
                <a:cxnSpLocks/>
              </p:cNvCxnSpPr>
              <p:nvPr/>
            </p:nvCxnSpPr>
            <p:spPr>
              <a:xfrm flipH="1">
                <a:off x="4419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824A18E4-7C63-4F83-B75B-6A0A20D0F527}"/>
                </a:ext>
              </a:extLst>
            </p:cNvPr>
            <p:cNvGrpSpPr/>
            <p:nvPr/>
          </p:nvGrpSpPr>
          <p:grpSpPr>
            <a:xfrm>
              <a:off x="2569470" y="5162155"/>
              <a:ext cx="2207133" cy="369333"/>
              <a:chOff x="2133600" y="1714500"/>
              <a:chExt cx="2438400" cy="742950"/>
            </a:xfrm>
          </p:grpSpPr>
          <p:cxnSp>
            <p:nvCxnSpPr>
              <p:cNvPr id="31" name="Straight Connector 30">
                <a:extLst>
                  <a:ext uri="{FF2B5EF4-FFF2-40B4-BE49-F238E27FC236}">
                    <a16:creationId xmlns:a16="http://schemas.microsoft.com/office/drawing/2014/main" id="{223D6164-CEB7-4766-A7F5-D92CD8AA3A65}"/>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1AFF334-81E0-41E8-9F21-FB82A9A26866}"/>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7A11741-E8FF-4A1D-829C-49C4B2BA8883}"/>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4FBCF91-EE9B-4A84-966D-9B93A027EDAB}"/>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4F490EB-7EEA-4AD3-88F9-FD93A4C27D83}"/>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DA849E8-7ECC-4B21-9458-8F409558618D}"/>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70ABCC9-4E7F-4777-B6DD-F9AC0DC61C2F}"/>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EF12D91-C58E-4533-B672-EF722774B739}"/>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295F16F-0533-41C4-9464-04C9BDFA63FD}"/>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0297D2B-1383-4DEF-B7D5-39EE5AAD8A25}"/>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6998DF9-41C1-45B2-AB76-64347822C3B4}"/>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C3DD393-AC8E-40A6-890D-F10D29D112AC}"/>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3F4F917-BFAF-4285-9543-BBDC8C6BB7E5}"/>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F62EB52-10F4-41FE-A652-00D63777DD09}"/>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DB083BB-C541-4750-A848-6FAD38EF2A69}"/>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C40961-AB04-485B-BD04-A34DF19667FE}"/>
                  </a:ext>
                </a:extLst>
              </p:cNvPr>
              <p:cNvCxnSpPr>
                <a:cxnSpLocks/>
              </p:cNvCxnSpPr>
              <p:nvPr/>
            </p:nvCxnSpPr>
            <p:spPr>
              <a:xfrm flipH="1">
                <a:off x="4419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2083E792-7240-47E2-AE71-5397CED35EF9}"/>
                </a:ext>
              </a:extLst>
            </p:cNvPr>
            <p:cNvSpPr txBox="1"/>
            <p:nvPr/>
          </p:nvSpPr>
          <p:spPr>
            <a:xfrm>
              <a:off x="7362425" y="4064703"/>
              <a:ext cx="3202412" cy="369332"/>
            </a:xfrm>
            <a:prstGeom prst="rect">
              <a:avLst/>
            </a:prstGeom>
            <a:noFill/>
          </p:spPr>
          <p:txBody>
            <a:bodyPr wrap="square" rtlCol="0">
              <a:spAutoFit/>
            </a:bodyPr>
            <a:lstStyle/>
            <a:p>
              <a:r>
                <a:rPr lang="en-US" dirty="0"/>
                <a:t>Relaxed Length  (Force  = 0)</a:t>
              </a:r>
            </a:p>
          </p:txBody>
        </p:sp>
        <p:sp>
          <p:nvSpPr>
            <p:cNvPr id="48" name="TextBox 47">
              <a:extLst>
                <a:ext uri="{FF2B5EF4-FFF2-40B4-BE49-F238E27FC236}">
                  <a16:creationId xmlns:a16="http://schemas.microsoft.com/office/drawing/2014/main" id="{0AB30CBE-D7D3-4EEC-B3E2-4D3591FFB1C5}"/>
                </a:ext>
              </a:extLst>
            </p:cNvPr>
            <p:cNvSpPr txBox="1"/>
            <p:nvPr/>
          </p:nvSpPr>
          <p:spPr>
            <a:xfrm>
              <a:off x="7362425" y="5030549"/>
              <a:ext cx="2290754" cy="369332"/>
            </a:xfrm>
            <a:prstGeom prst="rect">
              <a:avLst/>
            </a:prstGeom>
            <a:noFill/>
          </p:spPr>
          <p:txBody>
            <a:bodyPr wrap="square" rtlCol="0">
              <a:spAutoFit/>
            </a:bodyPr>
            <a:lstStyle/>
            <a:p>
              <a:r>
                <a:rPr lang="en-US" dirty="0"/>
                <a:t>Compressed Distance</a:t>
              </a:r>
            </a:p>
          </p:txBody>
        </p:sp>
        <p:cxnSp>
          <p:nvCxnSpPr>
            <p:cNvPr id="50" name="Straight Arrow Connector 49">
              <a:extLst>
                <a:ext uri="{FF2B5EF4-FFF2-40B4-BE49-F238E27FC236}">
                  <a16:creationId xmlns:a16="http://schemas.microsoft.com/office/drawing/2014/main" id="{3EE28DD7-1A60-4B97-8A43-8B99DD6A44FA}"/>
                </a:ext>
              </a:extLst>
            </p:cNvPr>
            <p:cNvCxnSpPr/>
            <p:nvPr/>
          </p:nvCxnSpPr>
          <p:spPr>
            <a:xfrm>
              <a:off x="4752057" y="5352225"/>
              <a:ext cx="1925741"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104A7D1-3177-45BB-B081-0539857B2E32}"/>
                </a:ext>
              </a:extLst>
            </p:cNvPr>
            <p:cNvSpPr txBox="1"/>
            <p:nvPr/>
          </p:nvSpPr>
          <p:spPr>
            <a:xfrm>
              <a:off x="5057649" y="5023657"/>
              <a:ext cx="1354428" cy="646331"/>
            </a:xfrm>
            <a:prstGeom prst="rect">
              <a:avLst/>
            </a:prstGeom>
            <a:noFill/>
          </p:spPr>
          <p:txBody>
            <a:bodyPr wrap="square" rtlCol="0">
              <a:spAutoFit/>
            </a:bodyPr>
            <a:lstStyle/>
            <a:p>
              <a:pPr algn="ctr"/>
              <a:r>
                <a:rPr lang="en-US" dirty="0">
                  <a:solidFill>
                    <a:srgbClr val="FF0000"/>
                  </a:solidFill>
                </a:rPr>
                <a:t>Compressed Distance (x)</a:t>
              </a:r>
            </a:p>
          </p:txBody>
        </p:sp>
        <p:cxnSp>
          <p:nvCxnSpPr>
            <p:cNvPr id="54" name="Straight Connector 53">
              <a:extLst>
                <a:ext uri="{FF2B5EF4-FFF2-40B4-BE49-F238E27FC236}">
                  <a16:creationId xmlns:a16="http://schemas.microsoft.com/office/drawing/2014/main" id="{6D1D8AF1-D0DC-46FC-85E7-74538B977637}"/>
                </a:ext>
              </a:extLst>
            </p:cNvPr>
            <p:cNvCxnSpPr>
              <a:cxnSpLocks/>
            </p:cNvCxnSpPr>
            <p:nvPr/>
          </p:nvCxnSpPr>
          <p:spPr>
            <a:xfrm flipV="1">
              <a:off x="2522291" y="3806685"/>
              <a:ext cx="0" cy="172480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2" name="Slide Number Placeholder 1">
            <a:extLst>
              <a:ext uri="{FF2B5EF4-FFF2-40B4-BE49-F238E27FC236}">
                <a16:creationId xmlns:a16="http://schemas.microsoft.com/office/drawing/2014/main" id="{4C3E81FE-40E5-4D9E-A256-CCF5FAF6C135}"/>
              </a:ext>
            </a:extLst>
          </p:cNvPr>
          <p:cNvSpPr>
            <a:spLocks noGrp="1"/>
          </p:cNvSpPr>
          <p:nvPr>
            <p:ph type="sldNum" sz="quarter" idx="12"/>
          </p:nvPr>
        </p:nvSpPr>
        <p:spPr/>
        <p:txBody>
          <a:bodyPr/>
          <a:lstStyle/>
          <a:p>
            <a:fld id="{3545C179-9B2B-4A46-8A4F-B623355CB79F}" type="slidenum">
              <a:rPr lang="en-US" smtClean="0"/>
              <a:t>5</a:t>
            </a:fld>
            <a:endParaRPr lang="en-US"/>
          </a:p>
        </p:txBody>
      </p:sp>
    </p:spTree>
    <p:extLst>
      <p:ext uri="{BB962C8B-B14F-4D97-AF65-F5344CB8AC3E}">
        <p14:creationId xmlns:p14="http://schemas.microsoft.com/office/powerpoint/2010/main" val="396729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 name="Chart 82">
            <a:extLst>
              <a:ext uri="{FF2B5EF4-FFF2-40B4-BE49-F238E27FC236}">
                <a16:creationId xmlns:a16="http://schemas.microsoft.com/office/drawing/2014/main" id="{C1BE27F5-1ADC-42BB-95D1-5690102EE67D}"/>
              </a:ext>
            </a:extLst>
          </p:cNvPr>
          <p:cNvGraphicFramePr>
            <a:graphicFrameLocks/>
          </p:cNvGraphicFramePr>
          <p:nvPr/>
        </p:nvGraphicFramePr>
        <p:xfrm>
          <a:off x="5784338" y="2385691"/>
          <a:ext cx="5512941" cy="3056328"/>
        </p:xfrm>
        <a:graphic>
          <a:graphicData uri="http://schemas.openxmlformats.org/drawingml/2006/chart">
            <c:chart xmlns:c="http://schemas.openxmlformats.org/drawingml/2006/chart" xmlns:r="http://schemas.openxmlformats.org/officeDocument/2006/relationships" r:id="rId2"/>
          </a:graphicData>
        </a:graphic>
      </p:graphicFrame>
      <p:sp>
        <p:nvSpPr>
          <p:cNvPr id="67" name="TextBox 66">
            <a:extLst>
              <a:ext uri="{FF2B5EF4-FFF2-40B4-BE49-F238E27FC236}">
                <a16:creationId xmlns:a16="http://schemas.microsoft.com/office/drawing/2014/main" id="{C24864BD-E539-4631-8D60-E1FD5BA00B89}"/>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Determining the Spring Constant</a:t>
            </a:r>
          </a:p>
        </p:txBody>
      </p:sp>
      <p:sp>
        <p:nvSpPr>
          <p:cNvPr id="71" name="TextBox 70">
            <a:extLst>
              <a:ext uri="{FF2B5EF4-FFF2-40B4-BE49-F238E27FC236}">
                <a16:creationId xmlns:a16="http://schemas.microsoft.com/office/drawing/2014/main" id="{91D90179-818E-42D7-9E27-28FBB4C21A9C}"/>
              </a:ext>
            </a:extLst>
          </p:cNvPr>
          <p:cNvSpPr txBox="1"/>
          <p:nvPr/>
        </p:nvSpPr>
        <p:spPr>
          <a:xfrm>
            <a:off x="5655211" y="1059827"/>
            <a:ext cx="5838094" cy="1200329"/>
          </a:xfrm>
          <a:prstGeom prst="rect">
            <a:avLst/>
          </a:prstGeom>
          <a:noFill/>
        </p:spPr>
        <p:txBody>
          <a:bodyPr wrap="square" rtlCol="0">
            <a:spAutoFit/>
          </a:bodyPr>
          <a:lstStyle/>
          <a:p>
            <a:r>
              <a:rPr lang="en-US" sz="2400" dirty="0"/>
              <a:t>The Spring Constant (k) can be determined by applying known forces to the spring and measuring how much the spring stretches.  </a:t>
            </a:r>
          </a:p>
        </p:txBody>
      </p:sp>
      <p:sp>
        <p:nvSpPr>
          <p:cNvPr id="73" name="TextBox 72">
            <a:extLst>
              <a:ext uri="{FF2B5EF4-FFF2-40B4-BE49-F238E27FC236}">
                <a16:creationId xmlns:a16="http://schemas.microsoft.com/office/drawing/2014/main" id="{8BDA5529-71A9-4B16-AB06-CB51FDF4D6F7}"/>
              </a:ext>
            </a:extLst>
          </p:cNvPr>
          <p:cNvSpPr txBox="1"/>
          <p:nvPr/>
        </p:nvSpPr>
        <p:spPr>
          <a:xfrm>
            <a:off x="5655211" y="5538023"/>
            <a:ext cx="5838094" cy="830997"/>
          </a:xfrm>
          <a:prstGeom prst="rect">
            <a:avLst/>
          </a:prstGeom>
          <a:noFill/>
        </p:spPr>
        <p:txBody>
          <a:bodyPr wrap="square" rtlCol="0">
            <a:spAutoFit/>
          </a:bodyPr>
          <a:lstStyle/>
          <a:p>
            <a:r>
              <a:rPr lang="en-US" sz="2400" dirty="0"/>
              <a:t>If the force curve is linear, the slope of line represents the Spring Constant (k)</a:t>
            </a:r>
          </a:p>
        </p:txBody>
      </p:sp>
      <p:grpSp>
        <p:nvGrpSpPr>
          <p:cNvPr id="86" name="Group 85">
            <a:extLst>
              <a:ext uri="{FF2B5EF4-FFF2-40B4-BE49-F238E27FC236}">
                <a16:creationId xmlns:a16="http://schemas.microsoft.com/office/drawing/2014/main" id="{4F636230-462E-4665-8A99-12DADF7450AC}"/>
              </a:ext>
            </a:extLst>
          </p:cNvPr>
          <p:cNvGrpSpPr/>
          <p:nvPr/>
        </p:nvGrpSpPr>
        <p:grpSpPr>
          <a:xfrm>
            <a:off x="1340537" y="1363509"/>
            <a:ext cx="5327545" cy="3575624"/>
            <a:chOff x="1340537" y="1363509"/>
            <a:chExt cx="5327545" cy="3575624"/>
          </a:xfrm>
        </p:grpSpPr>
        <p:cxnSp>
          <p:nvCxnSpPr>
            <p:cNvPr id="60" name="Straight Connector 59">
              <a:extLst>
                <a:ext uri="{FF2B5EF4-FFF2-40B4-BE49-F238E27FC236}">
                  <a16:creationId xmlns:a16="http://schemas.microsoft.com/office/drawing/2014/main" id="{154C0DDC-63C0-41B7-80C5-0B733481A2A7}"/>
                </a:ext>
              </a:extLst>
            </p:cNvPr>
            <p:cNvCxnSpPr>
              <a:cxnSpLocks/>
            </p:cNvCxnSpPr>
            <p:nvPr/>
          </p:nvCxnSpPr>
          <p:spPr>
            <a:xfrm flipV="1">
              <a:off x="1340537" y="3627422"/>
              <a:ext cx="3189386" cy="3916"/>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E15BD38-B2B5-4FD3-AEB6-0A9F6B3621FA}"/>
                </a:ext>
              </a:extLst>
            </p:cNvPr>
            <p:cNvSpPr txBox="1"/>
            <p:nvPr/>
          </p:nvSpPr>
          <p:spPr>
            <a:xfrm>
              <a:off x="4687189" y="3416716"/>
              <a:ext cx="968023" cy="400110"/>
            </a:xfrm>
            <a:prstGeom prst="rect">
              <a:avLst/>
            </a:prstGeom>
            <a:noFill/>
          </p:spPr>
          <p:txBody>
            <a:bodyPr wrap="square" rtlCol="0">
              <a:spAutoFit/>
            </a:bodyPr>
            <a:lstStyle/>
            <a:p>
              <a:r>
                <a:rPr lang="en-US" sz="2000" dirty="0"/>
                <a:t>0.0 m</a:t>
              </a:r>
            </a:p>
          </p:txBody>
        </p:sp>
        <p:grpSp>
          <p:nvGrpSpPr>
            <p:cNvPr id="19" name="Group 18">
              <a:extLst>
                <a:ext uri="{FF2B5EF4-FFF2-40B4-BE49-F238E27FC236}">
                  <a16:creationId xmlns:a16="http://schemas.microsoft.com/office/drawing/2014/main" id="{C2D8F8DD-B7D3-4749-9277-4589247CB4D6}"/>
                </a:ext>
              </a:extLst>
            </p:cNvPr>
            <p:cNvGrpSpPr/>
            <p:nvPr/>
          </p:nvGrpSpPr>
          <p:grpSpPr>
            <a:xfrm rot="5400000">
              <a:off x="499073" y="2282409"/>
              <a:ext cx="2207133" cy="369333"/>
              <a:chOff x="2133600" y="1714500"/>
              <a:chExt cx="2438400" cy="742950"/>
            </a:xfrm>
          </p:grpSpPr>
          <p:cxnSp>
            <p:nvCxnSpPr>
              <p:cNvPr id="20" name="Straight Connector 19">
                <a:extLst>
                  <a:ext uri="{FF2B5EF4-FFF2-40B4-BE49-F238E27FC236}">
                    <a16:creationId xmlns:a16="http://schemas.microsoft.com/office/drawing/2014/main" id="{3988A64B-BF46-4957-8797-7D7CF37C7179}"/>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EE7E87D-25F0-4582-954E-B3499F7D0D49}"/>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483BCB-7BA4-4387-9135-5B505320655E}"/>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F542816-4FFA-4B3A-B7AB-26DE09C1C867}"/>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91D40AB-C835-4246-9C7B-D89B1573C233}"/>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6CC73C7-A8BB-4A72-A87B-08E8331EF25A}"/>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B03D23D-A4B0-4919-AC0F-9BFFEBBE074E}"/>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9A829F-BB8D-4246-8701-BDBB51138D0A}"/>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9DBF16-3909-46B3-AF7A-DA22A756359F}"/>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74B600B-0542-4658-B7BE-BCF4C5F8C679}"/>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148F9-1FD7-49AA-953A-41EDF8A4A38C}"/>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3E38F45-0647-4549-8691-3E2162DB8FD7}"/>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84F09C6-8CEB-4220-95B3-68FBC4DBCD0F}"/>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4DC714E-3F2D-4143-A674-E3D6D497EAF6}"/>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1B98C38-F2CD-4D2D-86A7-D5EE554497B5}"/>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5C9B889-007B-41FB-8814-EC697EADAFDA}"/>
                  </a:ext>
                </a:extLst>
              </p:cNvPr>
              <p:cNvCxnSpPr>
                <a:cxnSpLocks/>
              </p:cNvCxnSpPr>
              <p:nvPr/>
            </p:nvCxnSpPr>
            <p:spPr>
              <a:xfrm flipH="1">
                <a:off x="4419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 name="Oval 78">
              <a:extLst>
                <a:ext uri="{FF2B5EF4-FFF2-40B4-BE49-F238E27FC236}">
                  <a16:creationId xmlns:a16="http://schemas.microsoft.com/office/drawing/2014/main" id="{D78E9D1F-4166-45D2-B0A9-5F48591A7043}"/>
                </a:ext>
              </a:extLst>
            </p:cNvPr>
            <p:cNvSpPr/>
            <p:nvPr/>
          </p:nvSpPr>
          <p:spPr>
            <a:xfrm>
              <a:off x="6344525" y="4614009"/>
              <a:ext cx="323557" cy="3251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1A8083C5-20A2-4673-9D7A-FEB8FEBAE2CD}"/>
              </a:ext>
            </a:extLst>
          </p:cNvPr>
          <p:cNvGrpSpPr/>
          <p:nvPr/>
        </p:nvGrpSpPr>
        <p:grpSpPr>
          <a:xfrm>
            <a:off x="1319975" y="1291357"/>
            <a:ext cx="6479668" cy="3706929"/>
            <a:chOff x="1326469" y="1318396"/>
            <a:chExt cx="6479668" cy="3706929"/>
          </a:xfrm>
        </p:grpSpPr>
        <p:grpSp>
          <p:nvGrpSpPr>
            <p:cNvPr id="77" name="Group 76">
              <a:extLst>
                <a:ext uri="{FF2B5EF4-FFF2-40B4-BE49-F238E27FC236}">
                  <a16:creationId xmlns:a16="http://schemas.microsoft.com/office/drawing/2014/main" id="{802BFEB4-E5CE-40EA-81A5-A8EEE4708524}"/>
                </a:ext>
              </a:extLst>
            </p:cNvPr>
            <p:cNvGrpSpPr/>
            <p:nvPr/>
          </p:nvGrpSpPr>
          <p:grpSpPr>
            <a:xfrm>
              <a:off x="1326469" y="1318396"/>
              <a:ext cx="4314674" cy="3706929"/>
              <a:chOff x="1340537" y="1318396"/>
              <a:chExt cx="4314674" cy="3706929"/>
            </a:xfrm>
          </p:grpSpPr>
          <p:grpSp>
            <p:nvGrpSpPr>
              <p:cNvPr id="36" name="Group 35">
                <a:extLst>
                  <a:ext uri="{FF2B5EF4-FFF2-40B4-BE49-F238E27FC236}">
                    <a16:creationId xmlns:a16="http://schemas.microsoft.com/office/drawing/2014/main" id="{F152901D-F55C-4BFB-9AFE-B00C7B30DFE4}"/>
                  </a:ext>
                </a:extLst>
              </p:cNvPr>
              <p:cNvGrpSpPr/>
              <p:nvPr/>
            </p:nvGrpSpPr>
            <p:grpSpPr>
              <a:xfrm rot="5400000">
                <a:off x="1193079" y="2691213"/>
                <a:ext cx="3114967" cy="369333"/>
                <a:chOff x="2133600" y="1714500"/>
                <a:chExt cx="2438400" cy="742950"/>
              </a:xfrm>
            </p:grpSpPr>
            <p:cxnSp>
              <p:nvCxnSpPr>
                <p:cNvPr id="37" name="Straight Connector 36">
                  <a:extLst>
                    <a:ext uri="{FF2B5EF4-FFF2-40B4-BE49-F238E27FC236}">
                      <a16:creationId xmlns:a16="http://schemas.microsoft.com/office/drawing/2014/main" id="{B1C12C03-3D66-4F1A-849B-97E14DEB1B2F}"/>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268E258-F29C-48CC-ACE6-E1D35EB24D39}"/>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97CD56A-8D7C-48BB-A8A6-E9CF7EB1A8FC}"/>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EE711E3-E6B1-4899-AE87-A78CA8F93336}"/>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BA7F427-2014-4050-BABD-6122FFF05598}"/>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1C85191-6659-4866-89B3-1DABE79772BC}"/>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7169FA4-5C99-4B8A-8B95-199DDE93FD9D}"/>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243BF6A-D182-4521-8C89-6707343AA642}"/>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7E05CBB-1D6D-4785-9FFB-D853D6481D3B}"/>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FE521AA-AD8C-483A-90AE-08335AA92341}"/>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B9C98C4-7398-47FD-BDCD-79B015AA226E}"/>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647852E-CC8B-449F-BD67-2761D8541CF2}"/>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92A8F6D-8672-4A1F-8556-1250FDEFC7A9}"/>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A572410-59B6-415E-8E1D-D9E6AA9FB382}"/>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DAA40A5-001E-4A39-87D9-164691B61128}"/>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322BF7D-6DA1-4D6C-91E7-69474E9B78E6}"/>
                    </a:ext>
                  </a:extLst>
                </p:cNvPr>
                <p:cNvCxnSpPr>
                  <a:cxnSpLocks/>
                </p:cNvCxnSpPr>
                <p:nvPr/>
              </p:nvCxnSpPr>
              <p:spPr>
                <a:xfrm flipH="1">
                  <a:off x="4419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053E4503-1B31-4C79-AC51-C8BB1C0EC1B6}"/>
                  </a:ext>
                </a:extLst>
              </p:cNvPr>
              <p:cNvGrpSpPr/>
              <p:nvPr/>
            </p:nvGrpSpPr>
            <p:grpSpPr>
              <a:xfrm>
                <a:off x="2403320" y="4503248"/>
                <a:ext cx="815926" cy="522077"/>
                <a:chOff x="4752625" y="4657996"/>
                <a:chExt cx="815926" cy="522077"/>
              </a:xfrm>
            </p:grpSpPr>
            <p:sp>
              <p:nvSpPr>
                <p:cNvPr id="53" name="Rectangle: Rounded Corners 52">
                  <a:extLst>
                    <a:ext uri="{FF2B5EF4-FFF2-40B4-BE49-F238E27FC236}">
                      <a16:creationId xmlns:a16="http://schemas.microsoft.com/office/drawing/2014/main" id="{D4780340-E3FF-4346-AD5D-31A5E4819CFC}"/>
                    </a:ext>
                  </a:extLst>
                </p:cNvPr>
                <p:cNvSpPr/>
                <p:nvPr/>
              </p:nvSpPr>
              <p:spPr>
                <a:xfrm>
                  <a:off x="4752625" y="4657996"/>
                  <a:ext cx="815926" cy="522077"/>
                </a:xfrm>
                <a:prstGeom prst="roundRect">
                  <a:avLst>
                    <a:gd name="adj" fmla="val 247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292818B1-9FA2-4A58-AD54-4858415CF1EA}"/>
                    </a:ext>
                  </a:extLst>
                </p:cNvPr>
                <p:cNvSpPr txBox="1"/>
                <p:nvPr/>
              </p:nvSpPr>
              <p:spPr>
                <a:xfrm>
                  <a:off x="4865166" y="4660923"/>
                  <a:ext cx="590843" cy="400110"/>
                </a:xfrm>
                <a:prstGeom prst="rect">
                  <a:avLst/>
                </a:prstGeom>
                <a:noFill/>
              </p:spPr>
              <p:txBody>
                <a:bodyPr wrap="square" rtlCol="0">
                  <a:spAutoFit/>
                </a:bodyPr>
                <a:lstStyle/>
                <a:p>
                  <a:r>
                    <a:rPr lang="en-US" sz="2000" dirty="0"/>
                    <a:t>1 N </a:t>
                  </a:r>
                </a:p>
              </p:txBody>
            </p:sp>
          </p:grpSp>
          <p:cxnSp>
            <p:nvCxnSpPr>
              <p:cNvPr id="63" name="Straight Connector 62">
                <a:extLst>
                  <a:ext uri="{FF2B5EF4-FFF2-40B4-BE49-F238E27FC236}">
                    <a16:creationId xmlns:a16="http://schemas.microsoft.com/office/drawing/2014/main" id="{E0384F52-F7AA-4733-AE3F-4BCDEB534EE9}"/>
                  </a:ext>
                </a:extLst>
              </p:cNvPr>
              <p:cNvCxnSpPr>
                <a:cxnSpLocks/>
              </p:cNvCxnSpPr>
              <p:nvPr/>
            </p:nvCxnSpPr>
            <p:spPr>
              <a:xfrm flipV="1">
                <a:off x="1340537" y="4496485"/>
                <a:ext cx="3189386" cy="3916"/>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377970EF-3441-4562-B643-590B3647A673}"/>
                  </a:ext>
                </a:extLst>
              </p:cNvPr>
              <p:cNvSpPr txBox="1"/>
              <p:nvPr/>
            </p:nvSpPr>
            <p:spPr>
              <a:xfrm>
                <a:off x="4687188" y="4254881"/>
                <a:ext cx="968023" cy="400110"/>
              </a:xfrm>
              <a:prstGeom prst="rect">
                <a:avLst/>
              </a:prstGeom>
              <a:noFill/>
            </p:spPr>
            <p:txBody>
              <a:bodyPr wrap="square" rtlCol="0">
                <a:spAutoFit/>
              </a:bodyPr>
              <a:lstStyle/>
              <a:p>
                <a:r>
                  <a:rPr lang="en-US" sz="2000" dirty="0"/>
                  <a:t>0.1 m</a:t>
                </a:r>
              </a:p>
            </p:txBody>
          </p:sp>
        </p:grpSp>
        <p:sp>
          <p:nvSpPr>
            <p:cNvPr id="81" name="Oval 80">
              <a:extLst>
                <a:ext uri="{FF2B5EF4-FFF2-40B4-BE49-F238E27FC236}">
                  <a16:creationId xmlns:a16="http://schemas.microsoft.com/office/drawing/2014/main" id="{6A6C4E7D-5BC9-44CB-8BFD-10DC2CA52907}"/>
                </a:ext>
              </a:extLst>
            </p:cNvPr>
            <p:cNvSpPr/>
            <p:nvPr/>
          </p:nvSpPr>
          <p:spPr>
            <a:xfrm>
              <a:off x="7482580" y="4105387"/>
              <a:ext cx="323557" cy="3251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a:extLst>
              <a:ext uri="{FF2B5EF4-FFF2-40B4-BE49-F238E27FC236}">
                <a16:creationId xmlns:a16="http://schemas.microsoft.com/office/drawing/2014/main" id="{6ACC63FB-65DD-4467-BECC-CE45BDF60D86}"/>
              </a:ext>
            </a:extLst>
          </p:cNvPr>
          <p:cNvGrpSpPr/>
          <p:nvPr/>
        </p:nvGrpSpPr>
        <p:grpSpPr>
          <a:xfrm>
            <a:off x="1340537" y="1248650"/>
            <a:ext cx="7596253" cy="5162707"/>
            <a:chOff x="1340537" y="1248650"/>
            <a:chExt cx="7596253" cy="5162707"/>
          </a:xfrm>
        </p:grpSpPr>
        <p:grpSp>
          <p:nvGrpSpPr>
            <p:cNvPr id="78" name="Group 77">
              <a:extLst>
                <a:ext uri="{FF2B5EF4-FFF2-40B4-BE49-F238E27FC236}">
                  <a16:creationId xmlns:a16="http://schemas.microsoft.com/office/drawing/2014/main" id="{097DCFB9-55CD-43CF-BCF0-93A2F73BC3F4}"/>
                </a:ext>
              </a:extLst>
            </p:cNvPr>
            <p:cNvGrpSpPr/>
            <p:nvPr/>
          </p:nvGrpSpPr>
          <p:grpSpPr>
            <a:xfrm>
              <a:off x="1340537" y="1248650"/>
              <a:ext cx="4300605" cy="5162707"/>
              <a:chOff x="1340537" y="1206446"/>
              <a:chExt cx="4300605" cy="5162707"/>
            </a:xfrm>
          </p:grpSpPr>
          <p:grpSp>
            <p:nvGrpSpPr>
              <p:cNvPr id="2" name="Group 1">
                <a:extLst>
                  <a:ext uri="{FF2B5EF4-FFF2-40B4-BE49-F238E27FC236}">
                    <a16:creationId xmlns:a16="http://schemas.microsoft.com/office/drawing/2014/main" id="{5E3DAA64-9AD8-4CCF-813D-3C0672FC7DE1}"/>
                  </a:ext>
                </a:extLst>
              </p:cNvPr>
              <p:cNvGrpSpPr/>
              <p:nvPr/>
            </p:nvGrpSpPr>
            <p:grpSpPr>
              <a:xfrm rot="5400000">
                <a:off x="1810412" y="3110084"/>
                <a:ext cx="4176610" cy="369333"/>
                <a:chOff x="2133600" y="1714500"/>
                <a:chExt cx="2438400" cy="742950"/>
              </a:xfrm>
            </p:grpSpPr>
            <p:cxnSp>
              <p:nvCxnSpPr>
                <p:cNvPr id="3" name="Straight Connector 2">
                  <a:extLst>
                    <a:ext uri="{FF2B5EF4-FFF2-40B4-BE49-F238E27FC236}">
                      <a16:creationId xmlns:a16="http://schemas.microsoft.com/office/drawing/2014/main" id="{9D9AA9FC-8A56-4136-8B20-73911B7C1FF4}"/>
                    </a:ext>
                  </a:extLst>
                </p:cNvPr>
                <p:cNvCxnSpPr/>
                <p:nvPr/>
              </p:nvCxnSpPr>
              <p:spPr>
                <a:xfrm>
                  <a:off x="2133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7C9A21E-9277-431C-83AB-8E9E5FF2A1A0}"/>
                    </a:ext>
                  </a:extLst>
                </p:cNvPr>
                <p:cNvCxnSpPr>
                  <a:cxnSpLocks/>
                </p:cNvCxnSpPr>
                <p:nvPr/>
              </p:nvCxnSpPr>
              <p:spPr>
                <a:xfrm flipH="1">
                  <a:off x="2286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F998C44-6ADB-434E-BF7B-045D6E02EF26}"/>
                    </a:ext>
                  </a:extLst>
                </p:cNvPr>
                <p:cNvCxnSpPr/>
                <p:nvPr/>
              </p:nvCxnSpPr>
              <p:spPr>
                <a:xfrm>
                  <a:off x="2438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7D99AAF-260C-411B-803E-1DA97BA5B138}"/>
                    </a:ext>
                  </a:extLst>
                </p:cNvPr>
                <p:cNvCxnSpPr>
                  <a:cxnSpLocks/>
                </p:cNvCxnSpPr>
                <p:nvPr/>
              </p:nvCxnSpPr>
              <p:spPr>
                <a:xfrm flipH="1">
                  <a:off x="2590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B234B94-DE53-4DAE-A662-2A2B4DF708A2}"/>
                    </a:ext>
                  </a:extLst>
                </p:cNvPr>
                <p:cNvCxnSpPr/>
                <p:nvPr/>
              </p:nvCxnSpPr>
              <p:spPr>
                <a:xfrm>
                  <a:off x="2743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BD4828-DB1E-485D-9A1F-1A8A9057FAE8}"/>
                    </a:ext>
                  </a:extLst>
                </p:cNvPr>
                <p:cNvCxnSpPr>
                  <a:cxnSpLocks/>
                </p:cNvCxnSpPr>
                <p:nvPr/>
              </p:nvCxnSpPr>
              <p:spPr>
                <a:xfrm flipH="1">
                  <a:off x="2895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0FDB24F-DBE4-40C4-BD7D-425AACA7D172}"/>
                    </a:ext>
                  </a:extLst>
                </p:cNvPr>
                <p:cNvCxnSpPr/>
                <p:nvPr/>
              </p:nvCxnSpPr>
              <p:spPr>
                <a:xfrm>
                  <a:off x="3048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75426CC-FAE2-49FC-8159-F99130729055}"/>
                    </a:ext>
                  </a:extLst>
                </p:cNvPr>
                <p:cNvCxnSpPr>
                  <a:cxnSpLocks/>
                </p:cNvCxnSpPr>
                <p:nvPr/>
              </p:nvCxnSpPr>
              <p:spPr>
                <a:xfrm flipH="1">
                  <a:off x="3200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FED12C-BA02-4ED5-8A06-B6C6F0F39B04}"/>
                    </a:ext>
                  </a:extLst>
                </p:cNvPr>
                <p:cNvCxnSpPr/>
                <p:nvPr/>
              </p:nvCxnSpPr>
              <p:spPr>
                <a:xfrm>
                  <a:off x="3352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3CF98A4-3DD6-493E-9F00-93603464BDF9}"/>
                    </a:ext>
                  </a:extLst>
                </p:cNvPr>
                <p:cNvCxnSpPr>
                  <a:cxnSpLocks/>
                </p:cNvCxnSpPr>
                <p:nvPr/>
              </p:nvCxnSpPr>
              <p:spPr>
                <a:xfrm flipH="1">
                  <a:off x="3505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C1F1D6-8B80-4064-84EE-411708F4BAA0}"/>
                    </a:ext>
                  </a:extLst>
                </p:cNvPr>
                <p:cNvCxnSpPr/>
                <p:nvPr/>
              </p:nvCxnSpPr>
              <p:spPr>
                <a:xfrm>
                  <a:off x="3657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F46F6CA-72BB-471D-AC35-EDC9FD1C6522}"/>
                    </a:ext>
                  </a:extLst>
                </p:cNvPr>
                <p:cNvCxnSpPr>
                  <a:cxnSpLocks/>
                </p:cNvCxnSpPr>
                <p:nvPr/>
              </p:nvCxnSpPr>
              <p:spPr>
                <a:xfrm flipH="1">
                  <a:off x="38100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D40BB0D-FEDA-4BA7-8FAE-FD333BC5A751}"/>
                    </a:ext>
                  </a:extLst>
                </p:cNvPr>
                <p:cNvCxnSpPr/>
                <p:nvPr/>
              </p:nvCxnSpPr>
              <p:spPr>
                <a:xfrm>
                  <a:off x="39624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AEC675D-FE19-4453-AFF0-7CBE773F742D}"/>
                    </a:ext>
                  </a:extLst>
                </p:cNvPr>
                <p:cNvCxnSpPr>
                  <a:cxnSpLocks/>
                </p:cNvCxnSpPr>
                <p:nvPr/>
              </p:nvCxnSpPr>
              <p:spPr>
                <a:xfrm flipH="1">
                  <a:off x="41148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84E349F-1601-43F4-9D7D-F353B8A6DB99}"/>
                    </a:ext>
                  </a:extLst>
                </p:cNvPr>
                <p:cNvCxnSpPr/>
                <p:nvPr/>
              </p:nvCxnSpPr>
              <p:spPr>
                <a:xfrm>
                  <a:off x="42672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CC3D51C-00CD-4B16-B6F8-10E7AE0493CF}"/>
                    </a:ext>
                  </a:extLst>
                </p:cNvPr>
                <p:cNvCxnSpPr>
                  <a:cxnSpLocks/>
                </p:cNvCxnSpPr>
                <p:nvPr/>
              </p:nvCxnSpPr>
              <p:spPr>
                <a:xfrm flipH="1">
                  <a:off x="4419600" y="1714500"/>
                  <a:ext cx="152400" cy="742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27FB8F13-511C-47C5-B908-E0CEC47DBE9A}"/>
                  </a:ext>
                </a:extLst>
              </p:cNvPr>
              <p:cNvGrpSpPr/>
              <p:nvPr/>
            </p:nvGrpSpPr>
            <p:grpSpPr>
              <a:xfrm>
                <a:off x="3540368" y="5310486"/>
                <a:ext cx="815926" cy="1058667"/>
                <a:chOff x="5889673" y="5310486"/>
                <a:chExt cx="815926" cy="1058667"/>
              </a:xfrm>
            </p:grpSpPr>
            <p:sp>
              <p:nvSpPr>
                <p:cNvPr id="54" name="Rectangle: Rounded Corners 53">
                  <a:extLst>
                    <a:ext uri="{FF2B5EF4-FFF2-40B4-BE49-F238E27FC236}">
                      <a16:creationId xmlns:a16="http://schemas.microsoft.com/office/drawing/2014/main" id="{E7A8D232-E386-419E-979A-7E2942017197}"/>
                    </a:ext>
                  </a:extLst>
                </p:cNvPr>
                <p:cNvSpPr/>
                <p:nvPr/>
              </p:nvSpPr>
              <p:spPr>
                <a:xfrm>
                  <a:off x="5889673" y="5310486"/>
                  <a:ext cx="815926" cy="522077"/>
                </a:xfrm>
                <a:prstGeom prst="roundRect">
                  <a:avLst>
                    <a:gd name="adj" fmla="val 247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912917F5-7597-4BBA-8436-3651498E3EEB}"/>
                    </a:ext>
                  </a:extLst>
                </p:cNvPr>
                <p:cNvSpPr/>
                <p:nvPr/>
              </p:nvSpPr>
              <p:spPr>
                <a:xfrm>
                  <a:off x="5889673" y="5847076"/>
                  <a:ext cx="815926" cy="522077"/>
                </a:xfrm>
                <a:prstGeom prst="roundRect">
                  <a:avLst>
                    <a:gd name="adj" fmla="val 247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98A6EEEA-EF0C-43B6-9C42-EDC46A60008F}"/>
                    </a:ext>
                  </a:extLst>
                </p:cNvPr>
                <p:cNvSpPr txBox="1"/>
                <p:nvPr/>
              </p:nvSpPr>
              <p:spPr>
                <a:xfrm>
                  <a:off x="6049287" y="5463386"/>
                  <a:ext cx="590843" cy="400110"/>
                </a:xfrm>
                <a:prstGeom prst="rect">
                  <a:avLst/>
                </a:prstGeom>
                <a:noFill/>
              </p:spPr>
              <p:txBody>
                <a:bodyPr wrap="square" rtlCol="0">
                  <a:spAutoFit/>
                </a:bodyPr>
                <a:lstStyle/>
                <a:p>
                  <a:r>
                    <a:rPr lang="en-US" sz="2000" dirty="0"/>
                    <a:t>1 N </a:t>
                  </a:r>
                </a:p>
              </p:txBody>
            </p:sp>
            <p:sp>
              <p:nvSpPr>
                <p:cNvPr id="58" name="TextBox 57">
                  <a:extLst>
                    <a:ext uri="{FF2B5EF4-FFF2-40B4-BE49-F238E27FC236}">
                      <a16:creationId xmlns:a16="http://schemas.microsoft.com/office/drawing/2014/main" id="{177A763E-6BD6-4D52-A6A8-F9D2A7218504}"/>
                    </a:ext>
                  </a:extLst>
                </p:cNvPr>
                <p:cNvSpPr txBox="1"/>
                <p:nvPr/>
              </p:nvSpPr>
              <p:spPr>
                <a:xfrm>
                  <a:off x="6044418" y="5926823"/>
                  <a:ext cx="590843" cy="400110"/>
                </a:xfrm>
                <a:prstGeom prst="rect">
                  <a:avLst/>
                </a:prstGeom>
                <a:noFill/>
              </p:spPr>
              <p:txBody>
                <a:bodyPr wrap="square" rtlCol="0">
                  <a:spAutoFit/>
                </a:bodyPr>
                <a:lstStyle/>
                <a:p>
                  <a:r>
                    <a:rPr lang="en-US" sz="2000" dirty="0"/>
                    <a:t>1 N </a:t>
                  </a:r>
                </a:p>
              </p:txBody>
            </p:sp>
          </p:grpSp>
          <p:cxnSp>
            <p:nvCxnSpPr>
              <p:cNvPr id="64" name="Straight Connector 63">
                <a:extLst>
                  <a:ext uri="{FF2B5EF4-FFF2-40B4-BE49-F238E27FC236}">
                    <a16:creationId xmlns:a16="http://schemas.microsoft.com/office/drawing/2014/main" id="{0E6A509F-B591-4F49-B165-85998CDCB8CC}"/>
                  </a:ext>
                </a:extLst>
              </p:cNvPr>
              <p:cNvCxnSpPr>
                <a:cxnSpLocks/>
              </p:cNvCxnSpPr>
              <p:nvPr/>
            </p:nvCxnSpPr>
            <p:spPr>
              <a:xfrm flipV="1">
                <a:off x="1340537" y="5283453"/>
                <a:ext cx="3189386" cy="3916"/>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17975B62-3969-40DB-B9F4-A82326F9FCE0}"/>
                  </a:ext>
                </a:extLst>
              </p:cNvPr>
              <p:cNvSpPr txBox="1"/>
              <p:nvPr/>
            </p:nvSpPr>
            <p:spPr>
              <a:xfrm>
                <a:off x="4673119" y="5107114"/>
                <a:ext cx="968023" cy="400110"/>
              </a:xfrm>
              <a:prstGeom prst="rect">
                <a:avLst/>
              </a:prstGeom>
              <a:noFill/>
            </p:spPr>
            <p:txBody>
              <a:bodyPr wrap="square" rtlCol="0">
                <a:spAutoFit/>
              </a:bodyPr>
              <a:lstStyle/>
              <a:p>
                <a:r>
                  <a:rPr lang="en-US" sz="2000" dirty="0"/>
                  <a:t>0.2 m</a:t>
                </a:r>
              </a:p>
            </p:txBody>
          </p:sp>
        </p:grpSp>
        <p:sp>
          <p:nvSpPr>
            <p:cNvPr id="82" name="Oval 81">
              <a:extLst>
                <a:ext uri="{FF2B5EF4-FFF2-40B4-BE49-F238E27FC236}">
                  <a16:creationId xmlns:a16="http://schemas.microsoft.com/office/drawing/2014/main" id="{3D3E309A-A7BD-449D-B575-7A4C877FC271}"/>
                </a:ext>
              </a:extLst>
            </p:cNvPr>
            <p:cNvSpPr/>
            <p:nvPr/>
          </p:nvSpPr>
          <p:spPr>
            <a:xfrm>
              <a:off x="8613233" y="3517337"/>
              <a:ext cx="323557" cy="3251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Slide Number Placeholder 58">
            <a:extLst>
              <a:ext uri="{FF2B5EF4-FFF2-40B4-BE49-F238E27FC236}">
                <a16:creationId xmlns:a16="http://schemas.microsoft.com/office/drawing/2014/main" id="{BB96DD58-216E-42D0-A80D-8BF4CC97849D}"/>
              </a:ext>
            </a:extLst>
          </p:cNvPr>
          <p:cNvSpPr>
            <a:spLocks noGrp="1"/>
          </p:cNvSpPr>
          <p:nvPr>
            <p:ph type="sldNum" sz="quarter" idx="12"/>
          </p:nvPr>
        </p:nvSpPr>
        <p:spPr/>
        <p:txBody>
          <a:bodyPr/>
          <a:lstStyle/>
          <a:p>
            <a:fld id="{3545C179-9B2B-4A46-8A4F-B623355CB79F}" type="slidenum">
              <a:rPr lang="en-US" smtClean="0"/>
              <a:t>6</a:t>
            </a:fld>
            <a:endParaRPr lang="en-US"/>
          </a:p>
        </p:txBody>
      </p:sp>
    </p:spTree>
    <p:extLst>
      <p:ext uri="{BB962C8B-B14F-4D97-AF65-F5344CB8AC3E}">
        <p14:creationId xmlns:p14="http://schemas.microsoft.com/office/powerpoint/2010/main" val="217546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fade">
                                      <p:cBhvr>
                                        <p:cTn id="12" dur="500"/>
                                        <p:tgtEl>
                                          <p:spTgt spid="8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fade">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6A2E4D5E-FAB6-4004-AF1D-1CD0DCE2EA6A}"/>
              </a:ext>
            </a:extLst>
          </p:cNvPr>
          <p:cNvGraphicFramePr>
            <a:graphicFrameLocks/>
          </p:cNvGraphicFramePr>
          <p:nvPr/>
        </p:nvGraphicFramePr>
        <p:xfrm>
          <a:off x="840052" y="1737215"/>
          <a:ext cx="5512941" cy="36682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C912C7EE-2C64-48F7-A317-0C3553EE84D2}"/>
              </a:ext>
            </a:extLst>
          </p:cNvPr>
          <p:cNvSpPr txBox="1"/>
          <p:nvPr/>
        </p:nvSpPr>
        <p:spPr>
          <a:xfrm>
            <a:off x="7371471" y="1863827"/>
            <a:ext cx="2729132" cy="1200329"/>
          </a:xfrm>
          <a:prstGeom prst="rect">
            <a:avLst/>
          </a:prstGeom>
          <a:noFill/>
        </p:spPr>
        <p:txBody>
          <a:bodyPr wrap="square" rtlCol="0">
            <a:spAutoFit/>
          </a:bodyPr>
          <a:lstStyle/>
          <a:p>
            <a:r>
              <a:rPr lang="en-US" sz="2400" dirty="0"/>
              <a:t>                     Rise</a:t>
            </a:r>
          </a:p>
          <a:p>
            <a:r>
              <a:rPr lang="en-US" sz="2400" dirty="0"/>
              <a:t>Slope   =    ----------</a:t>
            </a:r>
          </a:p>
          <a:p>
            <a:r>
              <a:rPr lang="en-US" sz="2400" dirty="0"/>
              <a:t>                     Run</a:t>
            </a:r>
          </a:p>
        </p:txBody>
      </p:sp>
      <p:sp>
        <p:nvSpPr>
          <p:cNvPr id="5" name="TextBox 4">
            <a:extLst>
              <a:ext uri="{FF2B5EF4-FFF2-40B4-BE49-F238E27FC236}">
                <a16:creationId xmlns:a16="http://schemas.microsoft.com/office/drawing/2014/main" id="{7C514024-A8A9-4AB3-81E0-560A335B25FF}"/>
              </a:ext>
            </a:extLst>
          </p:cNvPr>
          <p:cNvSpPr txBox="1"/>
          <p:nvPr/>
        </p:nvSpPr>
        <p:spPr>
          <a:xfrm>
            <a:off x="7371471" y="4607025"/>
            <a:ext cx="2729132" cy="461665"/>
          </a:xfrm>
          <a:prstGeom prst="rect">
            <a:avLst/>
          </a:prstGeom>
          <a:noFill/>
        </p:spPr>
        <p:txBody>
          <a:bodyPr wrap="square" rtlCol="0">
            <a:spAutoFit/>
          </a:bodyPr>
          <a:lstStyle/>
          <a:p>
            <a:r>
              <a:rPr lang="en-US" sz="2400" dirty="0"/>
              <a:t>Slope   =   10 N/m</a:t>
            </a:r>
          </a:p>
        </p:txBody>
      </p:sp>
      <p:sp>
        <p:nvSpPr>
          <p:cNvPr id="6" name="TextBox 5">
            <a:extLst>
              <a:ext uri="{FF2B5EF4-FFF2-40B4-BE49-F238E27FC236}">
                <a16:creationId xmlns:a16="http://schemas.microsoft.com/office/drawing/2014/main" id="{3BCAAE83-AFF2-46B0-B92E-7599B044ED5D}"/>
              </a:ext>
            </a:extLst>
          </p:cNvPr>
          <p:cNvSpPr txBox="1"/>
          <p:nvPr/>
        </p:nvSpPr>
        <p:spPr>
          <a:xfrm>
            <a:off x="7371470" y="1198067"/>
            <a:ext cx="3432517" cy="461665"/>
          </a:xfrm>
          <a:prstGeom prst="rect">
            <a:avLst/>
          </a:prstGeom>
          <a:noFill/>
        </p:spPr>
        <p:txBody>
          <a:bodyPr wrap="square" rtlCol="0">
            <a:spAutoFit/>
          </a:bodyPr>
          <a:lstStyle/>
          <a:p>
            <a:r>
              <a:rPr lang="en-US" sz="2400" dirty="0"/>
              <a:t>Spring Constant  =  Slope </a:t>
            </a:r>
          </a:p>
        </p:txBody>
      </p:sp>
      <p:sp>
        <p:nvSpPr>
          <p:cNvPr id="9" name="TextBox 8">
            <a:extLst>
              <a:ext uri="{FF2B5EF4-FFF2-40B4-BE49-F238E27FC236}">
                <a16:creationId xmlns:a16="http://schemas.microsoft.com/office/drawing/2014/main" id="{75690480-EAAE-47CB-AA02-730AA484849C}"/>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Determining the Spring Constant</a:t>
            </a:r>
          </a:p>
        </p:txBody>
      </p:sp>
      <p:sp>
        <p:nvSpPr>
          <p:cNvPr id="12" name="TextBox 11">
            <a:extLst>
              <a:ext uri="{FF2B5EF4-FFF2-40B4-BE49-F238E27FC236}">
                <a16:creationId xmlns:a16="http://schemas.microsoft.com/office/drawing/2014/main" id="{E124A46C-8BCA-4869-8AED-8269DA6AE23D}"/>
              </a:ext>
            </a:extLst>
          </p:cNvPr>
          <p:cNvSpPr txBox="1"/>
          <p:nvPr/>
        </p:nvSpPr>
        <p:spPr>
          <a:xfrm>
            <a:off x="7371470" y="5360599"/>
            <a:ext cx="3982330" cy="461665"/>
          </a:xfrm>
          <a:prstGeom prst="rect">
            <a:avLst/>
          </a:prstGeom>
          <a:noFill/>
        </p:spPr>
        <p:txBody>
          <a:bodyPr wrap="square" rtlCol="0">
            <a:spAutoFit/>
          </a:bodyPr>
          <a:lstStyle/>
          <a:p>
            <a:r>
              <a:rPr lang="en-US" sz="2400" b="1" dirty="0"/>
              <a:t>Spring Constant (k)  =  10 N/m </a:t>
            </a:r>
          </a:p>
        </p:txBody>
      </p:sp>
      <p:grpSp>
        <p:nvGrpSpPr>
          <p:cNvPr id="17" name="Group 16">
            <a:extLst>
              <a:ext uri="{FF2B5EF4-FFF2-40B4-BE49-F238E27FC236}">
                <a16:creationId xmlns:a16="http://schemas.microsoft.com/office/drawing/2014/main" id="{B7AD8D57-DF82-43DB-8BAD-27382EDC828F}"/>
              </a:ext>
            </a:extLst>
          </p:cNvPr>
          <p:cNvGrpSpPr/>
          <p:nvPr/>
        </p:nvGrpSpPr>
        <p:grpSpPr>
          <a:xfrm>
            <a:off x="1564374" y="3268251"/>
            <a:ext cx="8536229" cy="1485198"/>
            <a:chOff x="1564374" y="3268251"/>
            <a:chExt cx="8536229" cy="1485198"/>
          </a:xfrm>
        </p:grpSpPr>
        <p:sp>
          <p:nvSpPr>
            <p:cNvPr id="4" name="TextBox 3">
              <a:extLst>
                <a:ext uri="{FF2B5EF4-FFF2-40B4-BE49-F238E27FC236}">
                  <a16:creationId xmlns:a16="http://schemas.microsoft.com/office/drawing/2014/main" id="{E05E025C-7A9D-4962-9C37-F9A3F70F8CC0}"/>
                </a:ext>
              </a:extLst>
            </p:cNvPr>
            <p:cNvSpPr txBox="1"/>
            <p:nvPr/>
          </p:nvSpPr>
          <p:spPr>
            <a:xfrm>
              <a:off x="7371471" y="3268251"/>
              <a:ext cx="2729132" cy="1200329"/>
            </a:xfrm>
            <a:prstGeom prst="rect">
              <a:avLst/>
            </a:prstGeom>
            <a:noFill/>
          </p:spPr>
          <p:txBody>
            <a:bodyPr wrap="square" rtlCol="0">
              <a:spAutoFit/>
            </a:bodyPr>
            <a:lstStyle/>
            <a:p>
              <a:r>
                <a:rPr lang="en-US" sz="2400" dirty="0"/>
                <a:t>                     2.0 N</a:t>
              </a:r>
            </a:p>
            <a:p>
              <a:r>
                <a:rPr lang="en-US" sz="2400" dirty="0"/>
                <a:t>Slope   =    ----------</a:t>
              </a:r>
            </a:p>
            <a:p>
              <a:r>
                <a:rPr lang="en-US" sz="2400" dirty="0"/>
                <a:t>                     0.2 m</a:t>
              </a:r>
            </a:p>
          </p:txBody>
        </p:sp>
        <p:cxnSp>
          <p:nvCxnSpPr>
            <p:cNvPr id="8" name="Straight Connector 7">
              <a:extLst>
                <a:ext uri="{FF2B5EF4-FFF2-40B4-BE49-F238E27FC236}">
                  <a16:creationId xmlns:a16="http://schemas.microsoft.com/office/drawing/2014/main" id="{13E0E969-3B5A-4B84-BB74-49FE812B3D97}"/>
                </a:ext>
              </a:extLst>
            </p:cNvPr>
            <p:cNvCxnSpPr>
              <a:cxnSpLocks/>
            </p:cNvCxnSpPr>
            <p:nvPr/>
          </p:nvCxnSpPr>
          <p:spPr>
            <a:xfrm>
              <a:off x="1564374" y="3302388"/>
              <a:ext cx="2252883" cy="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DC9C2C9-AB88-48FF-9DA1-A9BA4D0E5FA3}"/>
                </a:ext>
              </a:extLst>
            </p:cNvPr>
            <p:cNvCxnSpPr>
              <a:cxnSpLocks/>
            </p:cNvCxnSpPr>
            <p:nvPr/>
          </p:nvCxnSpPr>
          <p:spPr>
            <a:xfrm flipH="1" flipV="1">
              <a:off x="3817257" y="3344592"/>
              <a:ext cx="22287" cy="1408857"/>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2" name="Slide Number Placeholder 1">
            <a:extLst>
              <a:ext uri="{FF2B5EF4-FFF2-40B4-BE49-F238E27FC236}">
                <a16:creationId xmlns:a16="http://schemas.microsoft.com/office/drawing/2014/main" id="{078E8214-FBE3-4462-B459-28D5D5EC4486}"/>
              </a:ext>
            </a:extLst>
          </p:cNvPr>
          <p:cNvSpPr>
            <a:spLocks noGrp="1"/>
          </p:cNvSpPr>
          <p:nvPr>
            <p:ph type="sldNum" sz="quarter" idx="12"/>
          </p:nvPr>
        </p:nvSpPr>
        <p:spPr/>
        <p:txBody>
          <a:bodyPr/>
          <a:lstStyle/>
          <a:p>
            <a:fld id="{3545C179-9B2B-4A46-8A4F-B623355CB79F}" type="slidenum">
              <a:rPr lang="en-US" smtClean="0"/>
              <a:t>7</a:t>
            </a:fld>
            <a:endParaRPr lang="en-US"/>
          </a:p>
        </p:txBody>
      </p:sp>
    </p:spTree>
    <p:extLst>
      <p:ext uri="{BB962C8B-B14F-4D97-AF65-F5344CB8AC3E}">
        <p14:creationId xmlns:p14="http://schemas.microsoft.com/office/powerpoint/2010/main" val="119236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A5F897DA-5065-4970-A371-09A6BE29C837}"/>
              </a:ext>
            </a:extLst>
          </p:cNvPr>
          <p:cNvGraphicFramePr>
            <a:graphicFrameLocks/>
          </p:cNvGraphicFramePr>
          <p:nvPr/>
        </p:nvGraphicFramePr>
        <p:xfrm>
          <a:off x="583059" y="1419908"/>
          <a:ext cx="5512941" cy="366821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F73F6359-BCB9-4F54-8CB2-A3DD76C0DE15}"/>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Work Done by a Spring</a:t>
            </a:r>
          </a:p>
        </p:txBody>
      </p:sp>
      <p:grpSp>
        <p:nvGrpSpPr>
          <p:cNvPr id="15" name="Group 14">
            <a:extLst>
              <a:ext uri="{FF2B5EF4-FFF2-40B4-BE49-F238E27FC236}">
                <a16:creationId xmlns:a16="http://schemas.microsoft.com/office/drawing/2014/main" id="{D4A07059-7F81-416D-AE54-518CC56A6A72}"/>
              </a:ext>
            </a:extLst>
          </p:cNvPr>
          <p:cNvGrpSpPr/>
          <p:nvPr/>
        </p:nvGrpSpPr>
        <p:grpSpPr>
          <a:xfrm>
            <a:off x="1296565" y="1317054"/>
            <a:ext cx="10291811" cy="3080974"/>
            <a:chOff x="1296565" y="1317054"/>
            <a:chExt cx="10291811" cy="3080974"/>
          </a:xfrm>
        </p:grpSpPr>
        <p:sp>
          <p:nvSpPr>
            <p:cNvPr id="4" name="Right Triangle 3">
              <a:extLst>
                <a:ext uri="{FF2B5EF4-FFF2-40B4-BE49-F238E27FC236}">
                  <a16:creationId xmlns:a16="http://schemas.microsoft.com/office/drawing/2014/main" id="{0AB608F4-C8A4-4717-AB69-5BC19A898599}"/>
                </a:ext>
              </a:extLst>
            </p:cNvPr>
            <p:cNvSpPr/>
            <p:nvPr/>
          </p:nvSpPr>
          <p:spPr>
            <a:xfrm flipH="1">
              <a:off x="1296565" y="2335237"/>
              <a:ext cx="3416111" cy="2062791"/>
            </a:xfrm>
            <a:prstGeom prst="rtTriangle">
              <a:avLst/>
            </a:prstGeom>
            <a:solidFill>
              <a:srgbClr val="4472C4">
                <a:alpha val="4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2096F0C-03BB-4249-A50D-5641C07C5907}"/>
                </a:ext>
              </a:extLst>
            </p:cNvPr>
            <p:cNvSpPr txBox="1"/>
            <p:nvPr/>
          </p:nvSpPr>
          <p:spPr>
            <a:xfrm>
              <a:off x="6519317" y="1317054"/>
              <a:ext cx="5069059" cy="1200329"/>
            </a:xfrm>
            <a:prstGeom prst="rect">
              <a:avLst/>
            </a:prstGeom>
            <a:noFill/>
          </p:spPr>
          <p:txBody>
            <a:bodyPr wrap="square" rtlCol="0">
              <a:spAutoFit/>
            </a:bodyPr>
            <a:lstStyle/>
            <a:p>
              <a:r>
                <a:rPr lang="en-US" sz="2400" dirty="0"/>
                <a:t>The Area under the Force Curve represents the </a:t>
              </a:r>
              <a:r>
                <a:rPr lang="en-US" sz="2400" b="1" dirty="0"/>
                <a:t>Potential Energy </a:t>
              </a:r>
              <a:r>
                <a:rPr lang="en-US" sz="2400" dirty="0"/>
                <a:t>of the spring.</a:t>
              </a:r>
            </a:p>
          </p:txBody>
        </p:sp>
      </p:grpSp>
      <p:sp>
        <p:nvSpPr>
          <p:cNvPr id="7" name="TextBox 6">
            <a:extLst>
              <a:ext uri="{FF2B5EF4-FFF2-40B4-BE49-F238E27FC236}">
                <a16:creationId xmlns:a16="http://schemas.microsoft.com/office/drawing/2014/main" id="{098F830B-169F-4941-8075-E0D521F826BD}"/>
              </a:ext>
            </a:extLst>
          </p:cNvPr>
          <p:cNvSpPr txBox="1"/>
          <p:nvPr/>
        </p:nvSpPr>
        <p:spPr>
          <a:xfrm>
            <a:off x="6555544" y="3538895"/>
            <a:ext cx="5069059" cy="830997"/>
          </a:xfrm>
          <a:prstGeom prst="rect">
            <a:avLst/>
          </a:prstGeom>
          <a:noFill/>
        </p:spPr>
        <p:txBody>
          <a:bodyPr wrap="square" rtlCol="0">
            <a:spAutoFit/>
          </a:bodyPr>
          <a:lstStyle/>
          <a:p>
            <a:r>
              <a:rPr lang="en-US" sz="2400" b="1" dirty="0"/>
              <a:t>Work</a:t>
            </a:r>
            <a:r>
              <a:rPr lang="en-US" sz="2400" dirty="0"/>
              <a:t> is the Change in Energy of the system.</a:t>
            </a:r>
          </a:p>
        </p:txBody>
      </p:sp>
      <p:sp>
        <p:nvSpPr>
          <p:cNvPr id="8" name="TextBox 7">
            <a:extLst>
              <a:ext uri="{FF2B5EF4-FFF2-40B4-BE49-F238E27FC236}">
                <a16:creationId xmlns:a16="http://schemas.microsoft.com/office/drawing/2014/main" id="{4C8D7604-1151-4944-ABAB-B4642E40554F}"/>
              </a:ext>
            </a:extLst>
          </p:cNvPr>
          <p:cNvSpPr txBox="1"/>
          <p:nvPr/>
        </p:nvSpPr>
        <p:spPr>
          <a:xfrm>
            <a:off x="6555544" y="2603765"/>
            <a:ext cx="5069059" cy="830997"/>
          </a:xfrm>
          <a:prstGeom prst="rect">
            <a:avLst/>
          </a:prstGeom>
          <a:noFill/>
        </p:spPr>
        <p:txBody>
          <a:bodyPr wrap="square" rtlCol="0">
            <a:spAutoFit/>
          </a:bodyPr>
          <a:lstStyle/>
          <a:p>
            <a:r>
              <a:rPr lang="en-US" sz="2400" b="1" dirty="0"/>
              <a:t>Energy</a:t>
            </a:r>
            <a:r>
              <a:rPr lang="en-US" sz="2400" dirty="0"/>
              <a:t> is an objects “potential to do work”.</a:t>
            </a:r>
          </a:p>
        </p:txBody>
      </p:sp>
      <p:grpSp>
        <p:nvGrpSpPr>
          <p:cNvPr id="12" name="Group 11">
            <a:extLst>
              <a:ext uri="{FF2B5EF4-FFF2-40B4-BE49-F238E27FC236}">
                <a16:creationId xmlns:a16="http://schemas.microsoft.com/office/drawing/2014/main" id="{67745C99-5A73-4ECE-9E9E-488EF886E146}"/>
              </a:ext>
            </a:extLst>
          </p:cNvPr>
          <p:cNvGrpSpPr/>
          <p:nvPr/>
        </p:nvGrpSpPr>
        <p:grpSpPr>
          <a:xfrm>
            <a:off x="3004620" y="3429000"/>
            <a:ext cx="8619983" cy="2614685"/>
            <a:chOff x="3004620" y="3429000"/>
            <a:chExt cx="8619983" cy="2614685"/>
          </a:xfrm>
        </p:grpSpPr>
        <p:sp>
          <p:nvSpPr>
            <p:cNvPr id="9" name="TextBox 8">
              <a:extLst>
                <a:ext uri="{FF2B5EF4-FFF2-40B4-BE49-F238E27FC236}">
                  <a16:creationId xmlns:a16="http://schemas.microsoft.com/office/drawing/2014/main" id="{3D209B12-CC62-4C8A-9917-7712B4340FE1}"/>
                </a:ext>
              </a:extLst>
            </p:cNvPr>
            <p:cNvSpPr txBox="1"/>
            <p:nvPr/>
          </p:nvSpPr>
          <p:spPr>
            <a:xfrm>
              <a:off x="6555544" y="4474025"/>
              <a:ext cx="5069059" cy="1569660"/>
            </a:xfrm>
            <a:prstGeom prst="rect">
              <a:avLst/>
            </a:prstGeom>
            <a:noFill/>
          </p:spPr>
          <p:txBody>
            <a:bodyPr wrap="square" rtlCol="0">
              <a:spAutoFit/>
            </a:bodyPr>
            <a:lstStyle/>
            <a:p>
              <a:r>
                <a:rPr lang="en-US" sz="2400" dirty="0"/>
                <a:t>This means that the area under the Force Curve also represents the </a:t>
              </a:r>
              <a:r>
                <a:rPr lang="en-US" sz="2400" b="1" dirty="0"/>
                <a:t>Work</a:t>
              </a:r>
              <a:r>
                <a:rPr lang="en-US" sz="2400" dirty="0"/>
                <a:t> that is done when the spring is released.</a:t>
              </a:r>
            </a:p>
          </p:txBody>
        </p:sp>
        <p:sp>
          <p:nvSpPr>
            <p:cNvPr id="10" name="TextBox 9">
              <a:extLst>
                <a:ext uri="{FF2B5EF4-FFF2-40B4-BE49-F238E27FC236}">
                  <a16:creationId xmlns:a16="http://schemas.microsoft.com/office/drawing/2014/main" id="{9B83EF7B-5F1D-442C-8AD9-569BD6F0BD44}"/>
                </a:ext>
              </a:extLst>
            </p:cNvPr>
            <p:cNvSpPr txBox="1"/>
            <p:nvPr/>
          </p:nvSpPr>
          <p:spPr>
            <a:xfrm>
              <a:off x="3004620" y="3429000"/>
              <a:ext cx="1667949" cy="369332"/>
            </a:xfrm>
            <a:prstGeom prst="rect">
              <a:avLst/>
            </a:prstGeom>
            <a:noFill/>
          </p:spPr>
          <p:txBody>
            <a:bodyPr wrap="square" rtlCol="0">
              <a:spAutoFit/>
            </a:bodyPr>
            <a:lstStyle/>
            <a:p>
              <a:r>
                <a:rPr lang="en-US" dirty="0"/>
                <a:t>Area  =  Work</a:t>
              </a:r>
            </a:p>
          </p:txBody>
        </p:sp>
      </p:grpSp>
      <p:sp>
        <p:nvSpPr>
          <p:cNvPr id="3" name="Slide Number Placeholder 2">
            <a:extLst>
              <a:ext uri="{FF2B5EF4-FFF2-40B4-BE49-F238E27FC236}">
                <a16:creationId xmlns:a16="http://schemas.microsoft.com/office/drawing/2014/main" id="{30757AA6-D12A-4FB0-B9C9-179F1B7BF0F9}"/>
              </a:ext>
            </a:extLst>
          </p:cNvPr>
          <p:cNvSpPr>
            <a:spLocks noGrp="1"/>
          </p:cNvSpPr>
          <p:nvPr>
            <p:ph type="sldNum" sz="quarter" idx="12"/>
          </p:nvPr>
        </p:nvSpPr>
        <p:spPr/>
        <p:txBody>
          <a:bodyPr/>
          <a:lstStyle/>
          <a:p>
            <a:fld id="{3545C179-9B2B-4A46-8A4F-B623355CB79F}" type="slidenum">
              <a:rPr lang="en-US" smtClean="0"/>
              <a:t>8</a:t>
            </a:fld>
            <a:endParaRPr lang="en-US"/>
          </a:p>
        </p:txBody>
      </p:sp>
    </p:spTree>
    <p:extLst>
      <p:ext uri="{BB962C8B-B14F-4D97-AF65-F5344CB8AC3E}">
        <p14:creationId xmlns:p14="http://schemas.microsoft.com/office/powerpoint/2010/main" val="195518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A5F897DA-5065-4970-A371-09A6BE29C837}"/>
              </a:ext>
            </a:extLst>
          </p:cNvPr>
          <p:cNvGraphicFramePr>
            <a:graphicFrameLocks/>
          </p:cNvGraphicFramePr>
          <p:nvPr/>
        </p:nvGraphicFramePr>
        <p:xfrm>
          <a:off x="583059" y="1419908"/>
          <a:ext cx="5512941" cy="366821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F73F6359-BCB9-4F54-8CB2-A3DD76C0DE15}"/>
              </a:ext>
            </a:extLst>
          </p:cNvPr>
          <p:cNvSpPr txBox="1"/>
          <p:nvPr/>
        </p:nvSpPr>
        <p:spPr>
          <a:xfrm>
            <a:off x="3072863" y="158790"/>
            <a:ext cx="5980984" cy="584775"/>
          </a:xfrm>
          <a:prstGeom prst="rect">
            <a:avLst/>
          </a:prstGeom>
          <a:noFill/>
        </p:spPr>
        <p:txBody>
          <a:bodyPr wrap="square" rtlCol="0">
            <a:spAutoFit/>
          </a:bodyPr>
          <a:lstStyle/>
          <a:p>
            <a:pPr algn="ctr"/>
            <a:r>
              <a:rPr lang="en-US" sz="3200" dirty="0">
                <a:solidFill>
                  <a:srgbClr val="FF0000"/>
                </a:solidFill>
              </a:rPr>
              <a:t>Work Done by a Spring</a:t>
            </a:r>
          </a:p>
        </p:txBody>
      </p:sp>
      <p:sp>
        <p:nvSpPr>
          <p:cNvPr id="4" name="Right Triangle 3">
            <a:extLst>
              <a:ext uri="{FF2B5EF4-FFF2-40B4-BE49-F238E27FC236}">
                <a16:creationId xmlns:a16="http://schemas.microsoft.com/office/drawing/2014/main" id="{0AB608F4-C8A4-4717-AB69-5BC19A898599}"/>
              </a:ext>
            </a:extLst>
          </p:cNvPr>
          <p:cNvSpPr/>
          <p:nvPr/>
        </p:nvSpPr>
        <p:spPr>
          <a:xfrm flipH="1">
            <a:off x="1296565" y="2335237"/>
            <a:ext cx="3416111" cy="2062791"/>
          </a:xfrm>
          <a:prstGeom prst="rtTriangle">
            <a:avLst/>
          </a:prstGeom>
          <a:solidFill>
            <a:srgbClr val="4472C4">
              <a:alpha val="4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B83EF7B-5F1D-442C-8AD9-569BD6F0BD44}"/>
              </a:ext>
            </a:extLst>
          </p:cNvPr>
          <p:cNvSpPr txBox="1"/>
          <p:nvPr/>
        </p:nvSpPr>
        <p:spPr>
          <a:xfrm>
            <a:off x="2242296" y="3751697"/>
            <a:ext cx="2666047" cy="646331"/>
          </a:xfrm>
          <a:prstGeom prst="rect">
            <a:avLst/>
          </a:prstGeom>
          <a:noFill/>
        </p:spPr>
        <p:txBody>
          <a:bodyPr wrap="square" rtlCol="0">
            <a:spAutoFit/>
          </a:bodyPr>
          <a:lstStyle/>
          <a:p>
            <a:r>
              <a:rPr lang="en-US" dirty="0"/>
              <a:t>Area  =  Potential Energy          </a:t>
            </a:r>
          </a:p>
          <a:p>
            <a:r>
              <a:rPr lang="en-US" dirty="0"/>
              <a:t>           = Work</a:t>
            </a:r>
          </a:p>
        </p:txBody>
      </p:sp>
      <p:sp>
        <p:nvSpPr>
          <p:cNvPr id="3" name="TextBox 2">
            <a:extLst>
              <a:ext uri="{FF2B5EF4-FFF2-40B4-BE49-F238E27FC236}">
                <a16:creationId xmlns:a16="http://schemas.microsoft.com/office/drawing/2014/main" id="{03BE09AF-F5DA-4445-9689-57BF532FD21F}"/>
              </a:ext>
            </a:extLst>
          </p:cNvPr>
          <p:cNvSpPr txBox="1"/>
          <p:nvPr/>
        </p:nvSpPr>
        <p:spPr>
          <a:xfrm>
            <a:off x="6386733" y="1772529"/>
            <a:ext cx="4797082" cy="830997"/>
          </a:xfrm>
          <a:prstGeom prst="rect">
            <a:avLst/>
          </a:prstGeom>
          <a:noFill/>
        </p:spPr>
        <p:txBody>
          <a:bodyPr wrap="square" rtlCol="0">
            <a:spAutoFit/>
          </a:bodyPr>
          <a:lstStyle/>
          <a:p>
            <a:r>
              <a:rPr lang="en-US" sz="2400" b="1" dirty="0"/>
              <a:t>Potential Energy  </a:t>
            </a:r>
            <a:r>
              <a:rPr lang="en-US" sz="2400" dirty="0"/>
              <a:t>=  </a:t>
            </a:r>
            <a:r>
              <a:rPr lang="en-US" sz="2400" b="1" dirty="0"/>
              <a:t>Work</a:t>
            </a:r>
            <a:r>
              <a:rPr lang="en-US" sz="2400" dirty="0"/>
              <a:t> that can </a:t>
            </a:r>
          </a:p>
          <a:p>
            <a:r>
              <a:rPr lang="en-US" sz="2400" dirty="0"/>
              <a:t>	                        be done</a:t>
            </a:r>
          </a:p>
        </p:txBody>
      </p:sp>
      <p:sp>
        <p:nvSpPr>
          <p:cNvPr id="6" name="TextBox 5">
            <a:extLst>
              <a:ext uri="{FF2B5EF4-FFF2-40B4-BE49-F238E27FC236}">
                <a16:creationId xmlns:a16="http://schemas.microsoft.com/office/drawing/2014/main" id="{0D6792E4-0B3A-441F-B63B-3A4520718355}"/>
              </a:ext>
            </a:extLst>
          </p:cNvPr>
          <p:cNvSpPr txBox="1"/>
          <p:nvPr/>
        </p:nvSpPr>
        <p:spPr>
          <a:xfrm>
            <a:off x="6386733" y="2900957"/>
            <a:ext cx="4642338" cy="461665"/>
          </a:xfrm>
          <a:prstGeom prst="rect">
            <a:avLst/>
          </a:prstGeom>
          <a:noFill/>
        </p:spPr>
        <p:txBody>
          <a:bodyPr wrap="square" rtlCol="0">
            <a:spAutoFit/>
          </a:bodyPr>
          <a:lstStyle/>
          <a:p>
            <a:r>
              <a:rPr lang="en-US" sz="2400" dirty="0"/>
              <a:t>PE  =  ½   x   Base   x   Height</a:t>
            </a:r>
          </a:p>
        </p:txBody>
      </p:sp>
      <p:sp>
        <p:nvSpPr>
          <p:cNvPr id="16" name="TextBox 15">
            <a:extLst>
              <a:ext uri="{FF2B5EF4-FFF2-40B4-BE49-F238E27FC236}">
                <a16:creationId xmlns:a16="http://schemas.microsoft.com/office/drawing/2014/main" id="{3536BD00-6BD6-43E4-8E10-CCB650DA542E}"/>
              </a:ext>
            </a:extLst>
          </p:cNvPr>
          <p:cNvSpPr txBox="1"/>
          <p:nvPr/>
        </p:nvSpPr>
        <p:spPr>
          <a:xfrm>
            <a:off x="6386733" y="3500653"/>
            <a:ext cx="4642338" cy="461665"/>
          </a:xfrm>
          <a:prstGeom prst="rect">
            <a:avLst/>
          </a:prstGeom>
          <a:noFill/>
        </p:spPr>
        <p:txBody>
          <a:bodyPr wrap="square" rtlCol="0">
            <a:spAutoFit/>
          </a:bodyPr>
          <a:lstStyle/>
          <a:p>
            <a:r>
              <a:rPr lang="en-US" sz="2400" dirty="0"/>
              <a:t>PE  =  ½   x   0.3 m   x   3.0 N</a:t>
            </a:r>
          </a:p>
        </p:txBody>
      </p:sp>
      <p:sp>
        <p:nvSpPr>
          <p:cNvPr id="17" name="TextBox 16">
            <a:extLst>
              <a:ext uri="{FF2B5EF4-FFF2-40B4-BE49-F238E27FC236}">
                <a16:creationId xmlns:a16="http://schemas.microsoft.com/office/drawing/2014/main" id="{F1C4B7D6-CD39-4613-905B-28DB18A0C988}"/>
              </a:ext>
            </a:extLst>
          </p:cNvPr>
          <p:cNvSpPr txBox="1"/>
          <p:nvPr/>
        </p:nvSpPr>
        <p:spPr>
          <a:xfrm>
            <a:off x="6386733" y="4068604"/>
            <a:ext cx="4642338" cy="461665"/>
          </a:xfrm>
          <a:prstGeom prst="rect">
            <a:avLst/>
          </a:prstGeom>
          <a:noFill/>
        </p:spPr>
        <p:txBody>
          <a:bodyPr wrap="square" rtlCol="0">
            <a:spAutoFit/>
          </a:bodyPr>
          <a:lstStyle/>
          <a:p>
            <a:r>
              <a:rPr lang="en-US" sz="2400" dirty="0"/>
              <a:t>PE  =  0.45  Nm</a:t>
            </a:r>
          </a:p>
        </p:txBody>
      </p:sp>
      <p:sp>
        <p:nvSpPr>
          <p:cNvPr id="5" name="Slide Number Placeholder 4">
            <a:extLst>
              <a:ext uri="{FF2B5EF4-FFF2-40B4-BE49-F238E27FC236}">
                <a16:creationId xmlns:a16="http://schemas.microsoft.com/office/drawing/2014/main" id="{A2CC80CD-8DED-4C20-9BEA-0CC8A3C4DD11}"/>
              </a:ext>
            </a:extLst>
          </p:cNvPr>
          <p:cNvSpPr>
            <a:spLocks noGrp="1"/>
          </p:cNvSpPr>
          <p:nvPr>
            <p:ph type="sldNum" sz="quarter" idx="12"/>
          </p:nvPr>
        </p:nvSpPr>
        <p:spPr/>
        <p:txBody>
          <a:bodyPr/>
          <a:lstStyle/>
          <a:p>
            <a:fld id="{3545C179-9B2B-4A46-8A4F-B623355CB79F}" type="slidenum">
              <a:rPr lang="en-US" smtClean="0"/>
              <a:t>9</a:t>
            </a:fld>
            <a:endParaRPr lang="en-US"/>
          </a:p>
        </p:txBody>
      </p:sp>
    </p:spTree>
    <p:extLst>
      <p:ext uri="{BB962C8B-B14F-4D97-AF65-F5344CB8AC3E}">
        <p14:creationId xmlns:p14="http://schemas.microsoft.com/office/powerpoint/2010/main" val="78089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1262</Words>
  <Application>Microsoft Office PowerPoint</Application>
  <PresentationFormat>Widescreen</PresentationFormat>
  <Paragraphs>201</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Calibri Light</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31</cp:revision>
  <dcterms:created xsi:type="dcterms:W3CDTF">2019-03-06T20:06:32Z</dcterms:created>
  <dcterms:modified xsi:type="dcterms:W3CDTF">2019-03-13T23:54:01Z</dcterms:modified>
</cp:coreProperties>
</file>